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1" r:id="rId4"/>
    <p:sldId id="268" r:id="rId5"/>
    <p:sldId id="262" r:id="rId6"/>
    <p:sldId id="263" r:id="rId7"/>
    <p:sldId id="270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47637"/>
            <a:ext cx="7772400" cy="1470025"/>
          </a:xfrm>
        </p:spPr>
        <p:txBody>
          <a:bodyPr/>
          <a:lstStyle>
            <a:lvl1pPr>
              <a:defRPr b="1" i="0" baseline="0"/>
            </a:lvl1pPr>
          </a:lstStyle>
          <a:p>
            <a:r>
              <a:rPr lang="en-US" dirty="0" smtClean="0"/>
              <a:t>Compliance Update </a:t>
            </a:r>
            <a:br>
              <a:rPr lang="en-US" dirty="0" smtClean="0"/>
            </a:br>
            <a:r>
              <a:rPr lang="en-US" dirty="0" smtClean="0"/>
              <a:t>for California Hedge Funds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535553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Presented by Bart Mallon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1F21-B930-6547-9D0E-20D0ADBF2FD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5197F-3017-B540-A222-A03D527F4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47636"/>
            <a:ext cx="91440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Compliance Update for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California Hedge Funds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04681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April 11, 2011</a:t>
            </a:r>
          </a:p>
          <a:p>
            <a:endParaRPr lang="en-US" sz="2400" dirty="0" smtClean="0"/>
          </a:p>
          <a:p>
            <a:r>
              <a:rPr lang="en-US" sz="2400" dirty="0" smtClean="0"/>
              <a:t>Presented by Bart Mallon</a:t>
            </a:r>
          </a:p>
          <a:p>
            <a:r>
              <a:rPr lang="en-US" sz="2400" dirty="0" smtClean="0"/>
              <a:t>Mallon P.C.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656"/>
            <a:ext cx="9143999" cy="723933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Overview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81" y="1634247"/>
            <a:ext cx="7772400" cy="3385225"/>
          </a:xfrm>
        </p:spPr>
        <p:txBody>
          <a:bodyPr anchor="t"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New Investment Adviser Registration Rules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Overview of Registration Process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Compliance Requirements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Recent Regulatory Actions / Other Items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Questions &amp; Answers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680083"/>
            <a:ext cx="9143999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New Regulations - SEC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80" y="1264596"/>
            <a:ext cx="8659021" cy="4873557"/>
          </a:xfrm>
        </p:spPr>
        <p:txBody>
          <a:bodyPr anchor="t"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New </a:t>
            </a:r>
            <a:r>
              <a:rPr lang="en-US" dirty="0" smtClean="0">
                <a:solidFill>
                  <a:schemeClr val="tx1"/>
                </a:solidFill>
              </a:rPr>
              <a:t>Regulations Requiring Registration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Not Finalized (out  by July 21, 2011)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Asset Threshold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Under $100M AUM – State Registration (if required by state)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$100M </a:t>
            </a:r>
            <a:r>
              <a:rPr lang="en-US" dirty="0" err="1" smtClean="0">
                <a:solidFill>
                  <a:schemeClr val="tx1"/>
                </a:solidFill>
              </a:rPr>
              <a:t>AUM</a:t>
            </a:r>
            <a:r>
              <a:rPr lang="en-US" dirty="0" smtClean="0">
                <a:solidFill>
                  <a:schemeClr val="tx1"/>
                </a:solidFill>
              </a:rPr>
              <a:t> w/ </a:t>
            </a:r>
            <a:r>
              <a:rPr lang="en-US" dirty="0" err="1" smtClean="0">
                <a:solidFill>
                  <a:schemeClr val="tx1"/>
                </a:solidFill>
              </a:rPr>
              <a:t>SMA</a:t>
            </a:r>
            <a:r>
              <a:rPr lang="en-US" dirty="0" smtClean="0">
                <a:solidFill>
                  <a:schemeClr val="tx1"/>
                </a:solidFill>
              </a:rPr>
              <a:t> clients – SEC Registration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$100-$150M </a:t>
            </a:r>
            <a:r>
              <a:rPr lang="en-US" dirty="0" err="1" smtClean="0">
                <a:solidFill>
                  <a:schemeClr val="tx1"/>
                </a:solidFill>
              </a:rPr>
              <a:t>AUM</a:t>
            </a:r>
            <a:r>
              <a:rPr lang="en-US" dirty="0" smtClean="0">
                <a:solidFill>
                  <a:schemeClr val="tx1"/>
                </a:solidFill>
              </a:rPr>
              <a:t> w/ only Hedge Fund clients – no SEC registration requirement (may be subject to state registration)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$150M </a:t>
            </a:r>
            <a:r>
              <a:rPr lang="en-US" dirty="0" err="1" smtClean="0">
                <a:solidFill>
                  <a:schemeClr val="tx1"/>
                </a:solidFill>
              </a:rPr>
              <a:t>AUM</a:t>
            </a:r>
            <a:r>
              <a:rPr lang="en-US" dirty="0" smtClean="0">
                <a:solidFill>
                  <a:schemeClr val="tx1"/>
                </a:solidFill>
              </a:rPr>
              <a:t> w/ only Hedge Fund clients – SEC Registration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Timing Issues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Likely no registration requirement until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Quarter 2012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Other New Regulations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New Exempt Reporting </a:t>
            </a:r>
            <a:r>
              <a:rPr lang="en-US" dirty="0" smtClean="0">
                <a:solidFill>
                  <a:schemeClr val="tx1"/>
                </a:solidFill>
              </a:rPr>
              <a:t>Adviser – less than $150M, VC fund managers</a:t>
            </a:r>
            <a:endParaRPr lang="en-US" dirty="0" smtClean="0">
              <a:solidFill>
                <a:schemeClr val="tx1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New Form ADV Part 2 – update was due March 31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New Form </a:t>
            </a:r>
            <a:r>
              <a:rPr lang="en-US" dirty="0" smtClean="0">
                <a:solidFill>
                  <a:schemeClr val="tx1"/>
                </a:solidFill>
              </a:rPr>
              <a:t>PF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Custody Issue – </a:t>
            </a:r>
            <a:r>
              <a:rPr lang="en-US" dirty="0" err="1" smtClean="0">
                <a:solidFill>
                  <a:schemeClr val="tx1"/>
                </a:solidFill>
              </a:rPr>
              <a:t>PCAOB</a:t>
            </a:r>
            <a:r>
              <a:rPr lang="en-US" dirty="0" smtClean="0">
                <a:solidFill>
                  <a:schemeClr val="tx1"/>
                </a:solidFill>
              </a:rPr>
              <a:t> Registered &amp; Inspected Audit Firm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Annual Audit or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Quarterly Reporting &amp; Surprise Examination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526"/>
            <a:ext cx="9143999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New Regulations - California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0" y="1430779"/>
            <a:ext cx="8949636" cy="46704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 CA Exemption –  (CCR Section 206.204.9)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lang="en-US" noProof="0" dirty="0" smtClean="0"/>
              <a:t>Has AUM of $25M or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lang="en-US" noProof="0" dirty="0" smtClean="0"/>
              <a:t>Manager to Venture Capital fund</a:t>
            </a:r>
          </a:p>
          <a:p>
            <a:pPr>
              <a:spcBef>
                <a:spcPct val="20000"/>
              </a:spcBef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Overview of NASAA Proposed Regulation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subject to disqualification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(criminal, civil, regulatory)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lang="en-US" dirty="0" smtClean="0"/>
              <a:t>Solely </a:t>
            </a:r>
            <a:r>
              <a:rPr lang="en-US" dirty="0" smtClean="0"/>
              <a:t>advise </a:t>
            </a:r>
            <a:r>
              <a:rPr lang="en-US" dirty="0" smtClean="0"/>
              <a:t>Section 3(c)(7) funds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File condensed Form ADV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lang="en-US" dirty="0" smtClean="0"/>
              <a:t>Fees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California Invitation for Comments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Asks about 3(c)(7)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3(c)(1) managers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 they all be “qualified clients”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 - statutory disqualification;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asset threshold; annual audit, NASAA proposal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706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656"/>
            <a:ext cx="9143999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California Registration Process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80" y="1240043"/>
            <a:ext cx="8338343" cy="4944324"/>
          </a:xfrm>
        </p:spPr>
        <p:txBody>
          <a:bodyPr anchor="t">
            <a:normAutofit fontScale="6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IA Representative </a:t>
            </a:r>
            <a:endParaRPr lang="en-US" dirty="0">
              <a:solidFill>
                <a:schemeClr val="tx1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Provides advice/ makes recommendations</a:t>
            </a:r>
            <a:endParaRPr lang="en-US" dirty="0">
              <a:solidFill>
                <a:schemeClr val="tx1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Manages </a:t>
            </a:r>
            <a:r>
              <a:rPr lang="en-US" dirty="0">
                <a:solidFill>
                  <a:schemeClr val="tx1"/>
                </a:solidFill>
              </a:rPr>
              <a:t>accounts or portfolios of </a:t>
            </a:r>
            <a:r>
              <a:rPr lang="en-US" dirty="0" smtClean="0">
                <a:solidFill>
                  <a:schemeClr val="tx1"/>
                </a:solidFill>
              </a:rPr>
              <a:t>clients</a:t>
            </a:r>
            <a:endParaRPr lang="en-US" dirty="0">
              <a:solidFill>
                <a:schemeClr val="tx1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Solicits</a:t>
            </a:r>
            <a:r>
              <a:rPr lang="en-US" dirty="0">
                <a:solidFill>
                  <a:schemeClr val="tx1"/>
                </a:solidFill>
              </a:rPr>
              <a:t>, offers, or negotiates for the sale or sells investment advisory </a:t>
            </a:r>
            <a:r>
              <a:rPr lang="en-US" dirty="0" smtClean="0">
                <a:solidFill>
                  <a:schemeClr val="tx1"/>
                </a:solidFill>
              </a:rPr>
              <a:t>services</a:t>
            </a:r>
            <a:r>
              <a:rPr lang="en-US" dirty="0">
                <a:solidFill>
                  <a:schemeClr val="tx1"/>
                </a:solidFill>
              </a:rPr>
              <a:t>, or 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Supervises </a:t>
            </a:r>
            <a:r>
              <a:rPr lang="en-US" dirty="0">
                <a:solidFill>
                  <a:schemeClr val="tx1"/>
                </a:solidFill>
              </a:rPr>
              <a:t>employees who perform any of the </a:t>
            </a:r>
            <a:r>
              <a:rPr lang="en-US" dirty="0" smtClean="0">
                <a:solidFill>
                  <a:schemeClr val="tx1"/>
                </a:solidFill>
              </a:rPr>
              <a:t>foregoing</a:t>
            </a:r>
            <a:endParaRPr lang="en-US" dirty="0">
              <a:solidFill>
                <a:schemeClr val="tx1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ilent </a:t>
            </a:r>
            <a:r>
              <a:rPr lang="en-US" dirty="0" smtClean="0">
                <a:solidFill>
                  <a:schemeClr val="tx1"/>
                </a:solidFill>
              </a:rPr>
              <a:t>owners with 25% or more ownership (reporting on ADV) 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License Requirement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Series 65 or Series 66 (if you already have the Series 7)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Other: </a:t>
            </a:r>
            <a:r>
              <a:rPr lang="en-US" dirty="0">
                <a:solidFill>
                  <a:schemeClr val="tx1"/>
                </a:solidFill>
              </a:rPr>
              <a:t>Certified Financial Planner (CFP), Chartered </a:t>
            </a:r>
            <a:r>
              <a:rPr lang="en-US" dirty="0" smtClean="0">
                <a:solidFill>
                  <a:schemeClr val="tx1"/>
                </a:solidFill>
              </a:rPr>
              <a:t>Investment </a:t>
            </a:r>
            <a:r>
              <a:rPr lang="en-US" dirty="0">
                <a:solidFill>
                  <a:schemeClr val="tx1"/>
                </a:solidFill>
              </a:rPr>
              <a:t>Counselor (CIC), Chartered Financial Consultant (</a:t>
            </a:r>
            <a:r>
              <a:rPr lang="en-US" dirty="0" err="1">
                <a:solidFill>
                  <a:schemeClr val="tx1"/>
                </a:solidFill>
              </a:rPr>
              <a:t>ChFC</a:t>
            </a:r>
            <a:r>
              <a:rPr lang="en-US" dirty="0">
                <a:solidFill>
                  <a:schemeClr val="tx1"/>
                </a:solidFill>
              </a:rPr>
              <a:t>), Personal Financial </a:t>
            </a:r>
            <a:r>
              <a:rPr lang="en-US" dirty="0" smtClean="0">
                <a:solidFill>
                  <a:schemeClr val="tx1"/>
                </a:solidFill>
              </a:rPr>
              <a:t>Specialist </a:t>
            </a:r>
            <a:r>
              <a:rPr lang="en-US" dirty="0">
                <a:solidFill>
                  <a:schemeClr val="tx1"/>
                </a:solidFill>
              </a:rPr>
              <a:t>(PFS), or Chartered Financial Analyst (CFA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Regulatory Fees - Firm - $125, Individual - $25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Exams – depends on exam (usually around $125)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Timing – usually 6-12 weeks, depends on number of items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Net worth/ Custody Issue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Net Worth Requirement - Discretionary Authority - $12,000; Custody - $42,000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Gatekeeper – disbursements agreement with third party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If “custody” and no gatekeeper – $42,000 &amp; surprise examination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If “custody” and gatekeeper - $12,000 &amp; no surprise examination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Common Pitfalls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dirty="0" smtClean="0">
                <a:solidFill>
                  <a:schemeClr val="tx1"/>
                </a:solidFill>
              </a:rPr>
              <a:t>isclosure issues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Review of IA contract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526"/>
            <a:ext cx="9144000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Compliance Requirements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81" y="1305720"/>
            <a:ext cx="8789386" cy="4926127"/>
          </a:xfrm>
        </p:spPr>
        <p:txBody>
          <a:bodyPr anchor="t">
            <a:normAutofit fontScale="77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Compliance Manual/ Code of Ethics (CCR Section 260.238.1)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rofessional standards of conduct (fiduciary duty)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nsider trading policies (protection of material, non-public information)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ersonal trading policies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Privacy policy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Soft Dollars</a:t>
            </a:r>
          </a:p>
          <a:p>
            <a:pPr lvl="3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Books and Records (CCR Section 260.241.3)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Records – client, fund, firm financial, trading, employee, advertising, compliance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Easily </a:t>
            </a:r>
            <a:r>
              <a:rPr lang="en-US" dirty="0" smtClean="0">
                <a:solidFill>
                  <a:schemeClr val="tx1"/>
                </a:solidFill>
              </a:rPr>
              <a:t>accessible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May be maintained by any electronic storage media available so long as such records are available for immediate and complete access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Held for 5 years, first 2 years in an easily accessible place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Must preserve for at least 3 years after the termination 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Periodic Compliance Obligations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Daily, Monthly, Quarterly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Annually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ADV </a:t>
            </a:r>
            <a:r>
              <a:rPr lang="en-US" dirty="0" smtClean="0">
                <a:solidFill>
                  <a:schemeClr val="tx1"/>
                </a:solidFill>
              </a:rPr>
              <a:t>Annual Updating Amendment / Annual Fees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Annual review of compliance policies and procedures; code of ethics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Annual notice of privacy policy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Custody requirement (annual report or audit confirmation to state)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Fund </a:t>
            </a:r>
            <a:r>
              <a:rPr lang="en-US" dirty="0" smtClean="0">
                <a:solidFill>
                  <a:schemeClr val="tx1"/>
                </a:solidFill>
              </a:rPr>
              <a:t>specific - </a:t>
            </a:r>
            <a:r>
              <a:rPr lang="en-US" dirty="0" smtClean="0">
                <a:solidFill>
                  <a:schemeClr val="tx1"/>
                </a:solidFill>
              </a:rPr>
              <a:t>Blue </a:t>
            </a:r>
            <a:r>
              <a:rPr lang="en-US" dirty="0" smtClean="0">
                <a:solidFill>
                  <a:schemeClr val="tx1"/>
                </a:solidFill>
              </a:rPr>
              <a:t>sky </a:t>
            </a:r>
            <a:r>
              <a:rPr lang="en-US" dirty="0" smtClean="0">
                <a:solidFill>
                  <a:schemeClr val="tx1"/>
                </a:solidFill>
              </a:rPr>
              <a:t>filings, Form </a:t>
            </a:r>
            <a:r>
              <a:rPr lang="en-US" dirty="0" smtClean="0">
                <a:solidFill>
                  <a:schemeClr val="tx1"/>
                </a:solidFill>
              </a:rPr>
              <a:t>D amendment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630526"/>
            <a:ext cx="9143999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Regulatory Actions/ Other Issues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81" y="1449421"/>
            <a:ext cx="7772400" cy="4416358"/>
          </a:xfrm>
          <a:solidFill>
            <a:schemeClr val="bg1"/>
          </a:solidFill>
          <a:ln>
            <a:noFill/>
          </a:ln>
        </p:spPr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Futures – Registration, Recent </a:t>
            </a:r>
            <a:r>
              <a:rPr lang="en-US" dirty="0" err="1" smtClean="0">
                <a:solidFill>
                  <a:schemeClr val="tx1"/>
                </a:solidFill>
              </a:rPr>
              <a:t>CFTC</a:t>
            </a:r>
            <a:r>
              <a:rPr lang="en-US" dirty="0" smtClean="0">
                <a:solidFill>
                  <a:schemeClr val="tx1"/>
                </a:solidFill>
              </a:rPr>
              <a:t> Proposal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Expert </a:t>
            </a:r>
            <a:r>
              <a:rPr lang="en-US" dirty="0">
                <a:solidFill>
                  <a:schemeClr val="tx1"/>
                </a:solidFill>
              </a:rPr>
              <a:t>Networks/ Insider </a:t>
            </a:r>
            <a:r>
              <a:rPr lang="en-US" dirty="0" smtClean="0">
                <a:solidFill>
                  <a:schemeClr val="tx1"/>
                </a:solidFill>
              </a:rPr>
              <a:t>Trading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SEC Action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 </a:t>
            </a:r>
            <a:r>
              <a:rPr lang="en-US" dirty="0">
                <a:solidFill>
                  <a:schemeClr val="tx1"/>
                </a:solidFill>
              </a:rPr>
              <a:t>Action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Pay to Play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Form ADV Part 2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Side-Letter Deals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Mock Audit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Compliance program in place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192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13532"/>
            <a:ext cx="9143999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Thank You For Joining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044" y="3485120"/>
            <a:ext cx="9143999" cy="3025301"/>
          </a:xfrm>
        </p:spPr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For further information, please feel free to contact any of the following groups: </a:t>
            </a: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err="1" smtClean="0">
                <a:solidFill>
                  <a:schemeClr val="tx1"/>
                </a:solidFill>
              </a:rPr>
              <a:t>Patke</a:t>
            </a:r>
            <a:r>
              <a:rPr lang="en-US" sz="1400" dirty="0" smtClean="0">
                <a:solidFill>
                  <a:schemeClr val="tx1"/>
                </a:solidFill>
              </a:rPr>
              <a:t>	&amp; Associates 				</a:t>
            </a:r>
            <a:r>
              <a:rPr lang="en-US" sz="1400" dirty="0" err="1" smtClean="0">
                <a:solidFill>
                  <a:schemeClr val="tx1"/>
                </a:solidFill>
              </a:rPr>
              <a:t>Woodfield</a:t>
            </a:r>
            <a:r>
              <a:rPr lang="en-US" sz="1400" dirty="0" smtClean="0">
                <a:solidFill>
                  <a:schemeClr val="tx1"/>
                </a:solidFill>
              </a:rPr>
              <a:t> Fund Administration			Mallon P.C.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Ron Niemaszyk					</a:t>
            </a:r>
            <a:r>
              <a:rPr lang="en-US" sz="1400" dirty="0" smtClean="0">
                <a:solidFill>
                  <a:schemeClr val="tx1"/>
                </a:solidFill>
              </a:rPr>
              <a:t>Frank Franiak</a:t>
            </a:r>
            <a:r>
              <a:rPr lang="en-US" sz="1400" dirty="0" smtClean="0">
                <a:solidFill>
                  <a:schemeClr val="tx1"/>
                </a:solidFill>
              </a:rPr>
              <a:t>					Bart Mallon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300 Village Green Dr., Ste 210			3601 Algonquin Road, Suite 900		150 Spear Street, Suite 825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Lincolnshire, IL 6006				Rolling Meadows, IL  60008			San Francisco, CA 94105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Phone: </a:t>
            </a:r>
            <a:r>
              <a:rPr lang="en-US" sz="1400" dirty="0" smtClean="0">
                <a:solidFill>
                  <a:schemeClr val="tx1"/>
                </a:solidFill>
              </a:rPr>
              <a:t>847-382-1627</a:t>
            </a:r>
            <a:r>
              <a:rPr lang="en-US" sz="1400" dirty="0" smtClean="0">
                <a:solidFill>
                  <a:schemeClr val="tx1"/>
                </a:solidFill>
              </a:rPr>
              <a:t>				Phone: </a:t>
            </a:r>
            <a:r>
              <a:rPr lang="en-US" sz="1400" dirty="0" smtClean="0">
                <a:solidFill>
                  <a:schemeClr val="tx1"/>
                </a:solidFill>
              </a:rPr>
              <a:t>847-385-2203</a:t>
            </a:r>
            <a:r>
              <a:rPr lang="en-US" sz="1400" dirty="0" smtClean="0">
                <a:solidFill>
                  <a:schemeClr val="tx1"/>
                </a:solidFill>
              </a:rPr>
              <a:t>				</a:t>
            </a:r>
            <a:r>
              <a:rPr lang="en-US" sz="1400" dirty="0" smtClean="0">
                <a:solidFill>
                  <a:schemeClr val="tx1"/>
                </a:solidFill>
              </a:rPr>
              <a:t>Phone</a:t>
            </a:r>
            <a:r>
              <a:rPr lang="en-US" sz="1400" dirty="0" smtClean="0">
                <a:solidFill>
                  <a:schemeClr val="tx1"/>
                </a:solidFill>
              </a:rPr>
              <a:t>: 415-868-5345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028908"/>
            <a:ext cx="9143999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smtClean="0">
                <a:solidFill>
                  <a:srgbClr val="0070C0"/>
                </a:solidFill>
              </a:rPr>
              <a:t>Questions From Audience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678</Words>
  <Application>Microsoft Office PowerPoint</Application>
  <PresentationFormat>On-screen Show (4:3)</PresentationFormat>
  <Paragraphs>115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Compliance Update for  California Hedge Funds</vt:lpstr>
      <vt:lpstr>Overview</vt:lpstr>
      <vt:lpstr>New Regulations - SEC</vt:lpstr>
      <vt:lpstr>New Regulations - California</vt:lpstr>
      <vt:lpstr>California Registration Process</vt:lpstr>
      <vt:lpstr>Compliance Requirements</vt:lpstr>
      <vt:lpstr>Regulatory Actions/ Other Issues</vt:lpstr>
      <vt:lpstr>Thank You For Joining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Office 2004 Test Drive User</dc:creator>
  <cp:lastModifiedBy>Owner</cp:lastModifiedBy>
  <cp:revision>52</cp:revision>
  <dcterms:created xsi:type="dcterms:W3CDTF">2011-03-17T20:39:54Z</dcterms:created>
  <dcterms:modified xsi:type="dcterms:W3CDTF">2011-04-11T20:11:36Z</dcterms:modified>
</cp:coreProperties>
</file>