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tags/tag6.xml" ContentType="application/vnd.openxmlformats-officedocument.presentationml.tags+xml"/>
  <Override PartName="/ppt/tags/tag8.xml" ContentType="application/vnd.openxmlformats-officedocument.presentationml.tag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ags/tag4.xml" ContentType="application/vnd.openxmlformats-officedocument.presentationml.tags+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tags/tag2.xml" ContentType="application/vnd.openxmlformats-officedocument.presentationml.tags+xml"/>
  <Default Extension="rels" ContentType="application/vnd.openxmlformats-package.relationships+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tags/tag12.xml" ContentType="application/vnd.openxmlformats-officedocument.presentationml.tags+xml"/>
  <Override PartName="/ppt/tags/tag13.xml" ContentType="application/vnd.openxmlformats-officedocument.presentationml.tags+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tags/tag7.xml" ContentType="application/vnd.openxmlformats-officedocument.presentationml.tags+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tags/tag5.xml" ContentType="application/vnd.openxmlformats-officedocument.presentationml.tags+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Override PartName="/ppt/tags/tag3.xml" ContentType="application/vnd.openxmlformats-officedocument.presentationml.tags+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Default Extension="wav" ContentType="audio/wav"/>
  <Override PartName="/ppt/tags/tag1.xml" ContentType="application/vnd.openxmlformats-officedocument.presentationml.tag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72" r:id="rId1"/>
  </p:sldMasterIdLst>
  <p:notesMasterIdLst>
    <p:notesMasterId r:id="rId20"/>
  </p:notesMasterIdLst>
  <p:sldIdLst>
    <p:sldId id="256" r:id="rId2"/>
    <p:sldId id="257" r:id="rId3"/>
    <p:sldId id="258" r:id="rId4"/>
    <p:sldId id="259" r:id="rId5"/>
    <p:sldId id="282" r:id="rId6"/>
    <p:sldId id="288" r:id="rId7"/>
    <p:sldId id="260" r:id="rId8"/>
    <p:sldId id="261" r:id="rId9"/>
    <p:sldId id="262" r:id="rId10"/>
    <p:sldId id="263" r:id="rId11"/>
    <p:sldId id="264" r:id="rId12"/>
    <p:sldId id="266" r:id="rId13"/>
    <p:sldId id="265" r:id="rId14"/>
    <p:sldId id="268" r:id="rId15"/>
    <p:sldId id="267" r:id="rId16"/>
    <p:sldId id="280" r:id="rId17"/>
    <p:sldId id="287" r:id="rId18"/>
    <p:sldId id="271" r:id="rId1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showOutlineIcons="0" vertBarState="maximized">
    <p:restoredLeft sz="34587" autoAdjust="0"/>
    <p:restoredTop sz="65789" autoAdjust="0"/>
  </p:normalViewPr>
  <p:slideViewPr>
    <p:cSldViewPr>
      <p:cViewPr varScale="1">
        <p:scale>
          <a:sx n="75" d="100"/>
          <a:sy n="75" d="100"/>
        </p:scale>
        <p:origin x="-1920" y="-90"/>
      </p:cViewPr>
      <p:guideLst>
        <p:guide orient="horz" pos="2160"/>
        <p:guide pos="2880"/>
      </p:guideLst>
    </p:cSldViewPr>
  </p:slideViewPr>
  <p:outlineViewPr>
    <p:cViewPr>
      <p:scale>
        <a:sx n="33" d="100"/>
        <a:sy n="33" d="100"/>
      </p:scale>
      <p:origin x="42" y="27978"/>
    </p:cViewPr>
  </p:outlineViewPr>
  <p:notesTextViewPr>
    <p:cViewPr>
      <p:scale>
        <a:sx n="100" d="100"/>
        <a:sy n="100" d="100"/>
      </p:scale>
      <p:origin x="0" y="1182"/>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71DA696-DD35-4805-B7CF-1F7934189DA8}" type="datetimeFigureOut">
              <a:rPr lang="en-US" smtClean="0"/>
              <a:pPr/>
              <a:t>2/20/2009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B003BE2-5A8A-4E48-A42A-86A9BBCA17E2}"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Hello and thank you for watching this presentation called Starting a Hedge Fund in 2009.</a:t>
            </a:r>
          </a:p>
          <a:p>
            <a:endParaRPr lang="en-US" dirty="0" smtClean="0"/>
          </a:p>
          <a:p>
            <a:r>
              <a:rPr lang="en-US" dirty="0" smtClean="0"/>
              <a:t>My name is ….</a:t>
            </a:r>
          </a:p>
          <a:p>
            <a:endParaRPr lang="en-US" dirty="0" smtClean="0"/>
          </a:p>
          <a:p>
            <a:r>
              <a:rPr lang="en-US" dirty="0" smtClean="0"/>
              <a:t>I have produced this presentation to give start up managers an overview of the</a:t>
            </a:r>
          </a:p>
          <a:p>
            <a:r>
              <a:rPr lang="en-US" dirty="0" smtClean="0"/>
              <a:t>hedge fund formation process.  I have included general overviews of the laws involved and </a:t>
            </a:r>
          </a:p>
          <a:p>
            <a:r>
              <a:rPr lang="en-US" dirty="0" smtClean="0"/>
              <a:t>the major items a manager will need to consider when starting a fund.</a:t>
            </a:r>
          </a:p>
          <a:p>
            <a:endParaRPr lang="en-US" dirty="0" smtClean="0"/>
          </a:p>
          <a:p>
            <a:r>
              <a:rPr lang="en-US" dirty="0" smtClean="0"/>
              <a:t>This is not designed to be an exhaustive presentation and I will try to proceed as quickly</a:t>
            </a:r>
          </a:p>
          <a:p>
            <a:r>
              <a:rPr lang="en-US" dirty="0" smtClean="0"/>
              <a:t>as possible.  Even so, the presentation is 18 slides long and</a:t>
            </a:r>
            <a:r>
              <a:rPr lang="en-US" baseline="0" dirty="0" smtClean="0"/>
              <a:t> will probably run about </a:t>
            </a:r>
            <a:r>
              <a:rPr lang="en-US" dirty="0" smtClean="0"/>
              <a:t>20 minutes long.</a:t>
            </a:r>
          </a:p>
          <a:p>
            <a:endParaRPr lang="en-US" dirty="0" smtClean="0"/>
          </a:p>
          <a:p>
            <a:r>
              <a:rPr lang="en-US" dirty="0" smtClean="0"/>
              <a:t>As there is so much material to cover, I am leaving longer explanations for the blog.</a:t>
            </a:r>
          </a:p>
          <a:p>
            <a:r>
              <a:rPr lang="en-US" dirty="0" smtClean="0"/>
              <a:t>I have linked to resources on my blog which will provide further background information.</a:t>
            </a:r>
          </a:p>
          <a:p>
            <a:endParaRPr lang="en-US" dirty="0" smtClean="0"/>
          </a:p>
          <a:p>
            <a:r>
              <a:rPr lang="en-US" dirty="0" smtClean="0"/>
              <a:t>Please also note that I have a disclaimer at the end as well as my contact information.   With that, let’s proceed to the overview</a:t>
            </a:r>
            <a:r>
              <a:rPr lang="en-US" baseline="0" dirty="0" smtClean="0"/>
              <a:t>….</a:t>
            </a:r>
            <a:endParaRPr lang="en-US" dirty="0" smtClean="0"/>
          </a:p>
        </p:txBody>
      </p:sp>
      <p:sp>
        <p:nvSpPr>
          <p:cNvPr id="4" name="Slide Number Placeholder 3"/>
          <p:cNvSpPr>
            <a:spLocks noGrp="1"/>
          </p:cNvSpPr>
          <p:nvPr>
            <p:ph type="sldNum" sz="quarter" idx="10"/>
          </p:nvPr>
        </p:nvSpPr>
        <p:spPr/>
        <p:txBody>
          <a:bodyPr/>
          <a:lstStyle/>
          <a:p>
            <a:fld id="{2B003BE2-5A8A-4E48-A42A-86A9BBCA17E2}"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We</a:t>
            </a:r>
            <a:r>
              <a:rPr lang="en-US" baseline="0" dirty="0" smtClean="0"/>
              <a:t> do not cover every aspect of the hedge fund formation process – we have, at the very end, identified issues which you will likely discuss with you hedge fund attorney and other service providers</a:t>
            </a:r>
            <a:r>
              <a:rPr lang="en-US" baseline="0" dirty="0" smtClean="0"/>
              <a:t>.</a:t>
            </a:r>
          </a:p>
          <a:p>
            <a:endParaRPr lang="en-US" baseline="0" dirty="0" smtClean="0"/>
          </a:p>
          <a:p>
            <a:r>
              <a:rPr lang="en-US" baseline="0" dirty="0" smtClean="0"/>
              <a:t>X slides long and will be about </a:t>
            </a:r>
            <a:r>
              <a:rPr lang="en-US" baseline="0" dirty="0" err="1" smtClean="0"/>
              <a:t>s____minutesdf</a:t>
            </a:r>
            <a:endParaRPr lang="en-US" dirty="0"/>
          </a:p>
        </p:txBody>
      </p:sp>
      <p:sp>
        <p:nvSpPr>
          <p:cNvPr id="4" name="Slide Number Placeholder 3"/>
          <p:cNvSpPr>
            <a:spLocks noGrp="1"/>
          </p:cNvSpPr>
          <p:nvPr>
            <p:ph type="sldNum" sz="quarter" idx="10"/>
          </p:nvPr>
        </p:nvSpPr>
        <p:spPr/>
        <p:txBody>
          <a:bodyPr/>
          <a:lstStyle/>
          <a:p>
            <a:fld id="{2B003BE2-5A8A-4E48-A42A-86A9BBCA17E2}"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When you are initially</a:t>
            </a:r>
            <a:r>
              <a:rPr lang="en-US" baseline="0" dirty="0" smtClean="0"/>
              <a:t> thinking about establishing your hedge fund I recommend you sit down and think about the many logistical issues involved with starting a fund.  You may want to sketch out an initial business plan, but there are a couple of centrally important items to think about – </a:t>
            </a:r>
          </a:p>
          <a:p>
            <a:endParaRPr lang="en-US" baseline="0" dirty="0" smtClean="0"/>
          </a:p>
          <a:p>
            <a:r>
              <a:rPr lang="en-US" baseline="0" dirty="0" smtClean="0"/>
              <a:t>First, who will be your investors?</a:t>
            </a:r>
          </a:p>
          <a:p>
            <a:endParaRPr lang="en-US" baseline="0" dirty="0" smtClean="0"/>
          </a:p>
          <a:p>
            <a:r>
              <a:rPr lang="en-US" baseline="0" dirty="0" smtClean="0"/>
              <a:t>The second thing you will want to examine is where do you want to go with your fund?</a:t>
            </a:r>
          </a:p>
          <a:p>
            <a:pPr>
              <a:buFontTx/>
              <a:buChar char="-"/>
            </a:pPr>
            <a:r>
              <a:rPr lang="en-US" baseline="0" dirty="0" smtClean="0"/>
              <a:t>size, scale, time commitments</a:t>
            </a:r>
          </a:p>
          <a:p>
            <a:pPr>
              <a:buFontTx/>
              <a:buChar char="-"/>
            </a:pPr>
            <a:r>
              <a:rPr lang="en-US" baseline="0" dirty="0" smtClean="0"/>
              <a:t> how will you raise money in the future?</a:t>
            </a:r>
            <a:endParaRPr lang="en-US" dirty="0"/>
          </a:p>
        </p:txBody>
      </p:sp>
      <p:sp>
        <p:nvSpPr>
          <p:cNvPr id="4" name="Slide Number Placeholder 3"/>
          <p:cNvSpPr>
            <a:spLocks noGrp="1"/>
          </p:cNvSpPr>
          <p:nvPr>
            <p:ph type="sldNum" sz="quarter" idx="10"/>
          </p:nvPr>
        </p:nvSpPr>
        <p:spPr/>
        <p:txBody>
          <a:bodyPr/>
          <a:lstStyle/>
          <a:p>
            <a:fld id="{2B003BE2-5A8A-4E48-A42A-86A9BBCA17E2}"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endParaRPr lang="en-US" dirty="0" smtClean="0"/>
          </a:p>
          <a:p>
            <a:r>
              <a:rPr lang="en-US" dirty="0" smtClean="0"/>
              <a:t>Hedge funds defined by a few major things - </a:t>
            </a:r>
            <a:r>
              <a:rPr lang="en-US" dirty="0" err="1" smtClean="0"/>
              <a:t>thier</a:t>
            </a:r>
            <a:r>
              <a:rPr lang="en-US" dirty="0" smtClean="0"/>
              <a:t> trading strategies, </a:t>
            </a:r>
          </a:p>
          <a:p>
            <a:r>
              <a:rPr lang="en-US" dirty="0" smtClean="0"/>
              <a:t>What is a hedge fund?</a:t>
            </a:r>
          </a:p>
          <a:p>
            <a:endParaRPr lang="en-US" dirty="0" smtClean="0"/>
          </a:p>
          <a:p>
            <a:r>
              <a:rPr lang="en-US" dirty="0" smtClean="0"/>
              <a:t>Hedge funds,</a:t>
            </a:r>
            <a:r>
              <a:rPr lang="en-US" baseline="0" dirty="0" smtClean="0"/>
              <a:t> contrary to their name, do not always have hedged investment programs.  A good general definition of a hedge fund is any sort of pooled investment vehicle where a management company makes the investment decisions on behalf of the fund</a:t>
            </a:r>
            <a:endParaRPr lang="en-US" dirty="0" smtClean="0"/>
          </a:p>
          <a:p>
            <a:endParaRPr lang="en-US" dirty="0" smtClean="0"/>
          </a:p>
          <a:p>
            <a:r>
              <a:rPr lang="en-US" dirty="0" smtClean="0"/>
              <a:t>Different funds have different</a:t>
            </a:r>
            <a:r>
              <a:rPr lang="en-US" baseline="0" dirty="0" smtClean="0"/>
              <a:t> types of trading </a:t>
            </a:r>
            <a:r>
              <a:rPr lang="en-US" baseline="0" dirty="0" err="1" smtClean="0"/>
              <a:t>stragies</a:t>
            </a:r>
            <a:endParaRPr lang="en-US" baseline="0" dirty="0" smtClean="0"/>
          </a:p>
          <a:p>
            <a:endParaRPr lang="en-US" baseline="0" dirty="0" smtClean="0"/>
          </a:p>
          <a:p>
            <a:r>
              <a:rPr lang="en-US" dirty="0" smtClean="0"/>
              <a:t>Traditional</a:t>
            </a:r>
          </a:p>
          <a:p>
            <a:pPr lvl="2"/>
            <a:r>
              <a:rPr lang="en-US" dirty="0" smtClean="0"/>
              <a:t>Long/short equity,  Market Neutral, Biased (short or long), Macro, Sector, Convertible Bond and Convertible Arbitrage, Event-Driven Strategies, Distressed Assets, Emerging Markets and Managed Futures</a:t>
            </a:r>
          </a:p>
          <a:p>
            <a:pPr lvl="2"/>
            <a:endParaRPr lang="en-US" dirty="0" smtClean="0"/>
          </a:p>
          <a:p>
            <a:pPr lvl="2"/>
            <a:r>
              <a:rPr lang="en-US" dirty="0" smtClean="0"/>
              <a:t>Non-Traditional</a:t>
            </a:r>
          </a:p>
          <a:p>
            <a:pPr lvl="2"/>
            <a:endParaRPr lang="en-US" dirty="0" smtClean="0"/>
          </a:p>
          <a:p>
            <a:pPr lvl="2"/>
            <a:r>
              <a:rPr lang="en-US" dirty="0" err="1" smtClean="0"/>
              <a:t>Forex</a:t>
            </a:r>
            <a:r>
              <a:rPr lang="en-US" dirty="0" smtClean="0"/>
              <a:t>,</a:t>
            </a:r>
            <a:r>
              <a:rPr lang="en-US" baseline="0" dirty="0" smtClean="0"/>
              <a:t> </a:t>
            </a:r>
            <a:r>
              <a:rPr lang="en-US" dirty="0" smtClean="0"/>
              <a:t>Life Settlement Funds, Asset Based Lending Funds, Green Funds, Horse Racing Funds, Gambling Funds, Sports Betting Funds, and Charitable Funds</a:t>
            </a:r>
          </a:p>
          <a:p>
            <a:pPr lvl="1"/>
            <a:endParaRPr lang="en-US" dirty="0" smtClean="0"/>
          </a:p>
          <a:p>
            <a:pPr lvl="1"/>
            <a:r>
              <a:rPr lang="en-US" dirty="0" smtClean="0"/>
              <a:t>Other Pooled Investment Vehicles</a:t>
            </a:r>
          </a:p>
          <a:p>
            <a:pPr lvl="2"/>
            <a:r>
              <a:rPr lang="en-US" dirty="0" smtClean="0"/>
              <a:t>Real Estate, Private Equity, VC, Fund of Funds, and Hybrid</a:t>
            </a:r>
          </a:p>
          <a:p>
            <a:endParaRPr lang="en-US" dirty="0" smtClean="0"/>
          </a:p>
          <a:p>
            <a:r>
              <a:rPr lang="en-US" dirty="0" smtClean="0"/>
              <a:t>Fees</a:t>
            </a:r>
          </a:p>
          <a:p>
            <a:pPr lvl="1"/>
            <a:r>
              <a:rPr lang="en-US" dirty="0" smtClean="0"/>
              <a:t>Management Fees and Performance Fees</a:t>
            </a:r>
          </a:p>
          <a:p>
            <a:pPr lvl="1"/>
            <a:r>
              <a:rPr lang="en-US" dirty="0" smtClean="0"/>
              <a:t>Historical “2 and 20” fee structure</a:t>
            </a:r>
          </a:p>
          <a:p>
            <a:endParaRPr lang="en-US" dirty="0" smtClean="0"/>
          </a:p>
          <a:p>
            <a:r>
              <a:rPr lang="en-US" dirty="0" smtClean="0"/>
              <a:t>Taxation</a:t>
            </a:r>
          </a:p>
          <a:p>
            <a:pPr lvl="1"/>
            <a:endParaRPr lang="en-US" dirty="0" smtClean="0"/>
          </a:p>
          <a:p>
            <a:pPr lvl="1"/>
            <a:r>
              <a:rPr lang="en-US" dirty="0" smtClean="0"/>
              <a:t>no “double taxation” like in a corporation</a:t>
            </a:r>
          </a:p>
          <a:p>
            <a:pPr lvl="1"/>
            <a:endParaRPr lang="en-US" dirty="0" smtClean="0"/>
          </a:p>
          <a:p>
            <a:pPr lvl="1"/>
            <a:r>
              <a:rPr lang="en-US" dirty="0" smtClean="0"/>
              <a:t>Fund Manager receives tax benefit of “allocation” of performance fees allowing manager to be taxed on this income pursuant to the underlying tax attributes of the income (long term or short term capital gain) as opposed to simple ordinary fee income</a:t>
            </a:r>
          </a:p>
          <a:p>
            <a:endParaRPr lang="en-US" dirty="0"/>
          </a:p>
        </p:txBody>
      </p:sp>
      <p:sp>
        <p:nvSpPr>
          <p:cNvPr id="4" name="Slide Number Placeholder 3"/>
          <p:cNvSpPr>
            <a:spLocks noGrp="1"/>
          </p:cNvSpPr>
          <p:nvPr>
            <p:ph type="sldNum" sz="quarter" idx="10"/>
          </p:nvPr>
        </p:nvSpPr>
        <p:spPr/>
        <p:txBody>
          <a:bodyPr/>
          <a:lstStyle/>
          <a:p>
            <a:fld id="{2B003BE2-5A8A-4E48-A42A-86A9BBCA17E2}"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40000" lnSpcReduction="20000"/>
          </a:bodyPr>
          <a:lstStyle/>
          <a:p>
            <a:endParaRPr lang="en-US" dirty="0" smtClean="0"/>
          </a:p>
          <a:p>
            <a:endParaRPr lang="en-US" dirty="0" smtClean="0"/>
          </a:p>
          <a:p>
            <a:r>
              <a:rPr lang="en-US" dirty="0" smtClean="0"/>
              <a:t>The two major considerations for the manager with the hurdle rate is:</a:t>
            </a:r>
          </a:p>
          <a:p>
            <a:r>
              <a:rPr lang="en-US" dirty="0" smtClean="0"/>
              <a:t>What should the rate be?</a:t>
            </a:r>
          </a:p>
          <a:p>
            <a:r>
              <a:rPr lang="en-US" dirty="0" smtClean="0"/>
              <a:t>How will the rate be calculated?</a:t>
            </a:r>
          </a:p>
          <a:p>
            <a:r>
              <a:rPr lang="en-US" b="1" dirty="0" smtClean="0"/>
              <a:t>What should the rate be?</a:t>
            </a:r>
            <a:endParaRPr lang="en-US" dirty="0" smtClean="0"/>
          </a:p>
          <a:p>
            <a:r>
              <a:rPr lang="en-US" dirty="0" smtClean="0"/>
              <a:t>Obviously the named hurdle rate is a business point, not a legal point. The manager should consider who his potential investors would be and what they would like to see. Obviously also, the rate should relate, if applicable, to the investment program. If you have a bond program and your investment objective is to exceed the </a:t>
            </a:r>
            <a:r>
              <a:rPr lang="en-US" dirty="0" err="1" smtClean="0"/>
              <a:t>lehman</a:t>
            </a:r>
            <a:r>
              <a:rPr lang="en-US" dirty="0" smtClean="0"/>
              <a:t> aggregate bond index, a natural hurdle rate would be that index. For funds with a blue chip bias, a hurdle might be the return of the S&amp;P 500 or the DJIA. However, in these instances it is more likely to see something like LIBOR or LIBOR plus one or two percent as the hurdle rate.</a:t>
            </a:r>
          </a:p>
          <a:p>
            <a:r>
              <a:rPr lang="en-US" b="1" dirty="0" smtClean="0"/>
              <a:t>How will the rate be calculated?</a:t>
            </a:r>
            <a:endParaRPr lang="en-US" dirty="0" smtClean="0"/>
          </a:p>
          <a:p>
            <a:r>
              <a:rPr lang="en-US" dirty="0" smtClean="0"/>
              <a:t>There are three ways to calculate the hurdle rate: a hard hurdle, a soft hurdle or a blended hurdle.</a:t>
            </a:r>
          </a:p>
          <a:p>
            <a:r>
              <a:rPr lang="en-US" u="sng" dirty="0" smtClean="0"/>
              <a:t>The hard hurdle</a:t>
            </a:r>
            <a:r>
              <a:rPr lang="en-US" dirty="0" smtClean="0"/>
              <a:t> – the hard hurdle is calculated on all profits above the hurdle rate. The hard hurdle is the most investor friendly of the three and provides the manager with limited upside.</a:t>
            </a:r>
          </a:p>
          <a:p>
            <a:r>
              <a:rPr lang="en-US" u="sng" dirty="0" smtClean="0"/>
              <a:t>The soft hurdle</a:t>
            </a:r>
            <a:r>
              <a:rPr lang="en-US" dirty="0" smtClean="0"/>
              <a:t> – the soft hurdle is calculated on all profits IF the hurdle is achieved. In this instance, in certain situations, if the hurdle rate is achieve, the investor actually would have a higher return if the partnership had a lower return. The soft hurdle is the least investor friendly.</a:t>
            </a:r>
          </a:p>
          <a:p>
            <a:r>
              <a:rPr lang="en-US" u="sng" dirty="0" smtClean="0"/>
              <a:t>The blended hurdle</a:t>
            </a:r>
            <a:r>
              <a:rPr lang="en-US" dirty="0" smtClean="0"/>
              <a:t> – the blended hurdle is </a:t>
            </a:r>
            <a:r>
              <a:rPr lang="en-US" dirty="0" err="1" smtClean="0"/>
              <a:t>calculed</a:t>
            </a:r>
            <a:r>
              <a:rPr lang="en-US" dirty="0" smtClean="0"/>
              <a:t> on all profits if the hurdle is achieved, however, if the hurdle rate is achieved, the return to investors cannot dip below the hurdle rate. The blended hurdle rate has the upside of the soft hurdle (see difference below if a 10% return is achieved) but protects the investor from the undesirable consequences, in certain instances, of the soft hurdle (see 9% return for the soft hurdle).</a:t>
            </a:r>
          </a:p>
          <a:p>
            <a:r>
              <a:rPr lang="en-US" dirty="0" smtClean="0"/>
              <a:t>The chart below shows the mechanical application of the hurdle rate at various return levels. It contemplates a yearly application of a 20% performance allocation and a 8% hurdle rate.</a:t>
            </a:r>
          </a:p>
          <a:p>
            <a:endParaRPr lang="en-US" sz="1200" kern="1200" dirty="0" smtClean="0">
              <a:solidFill>
                <a:schemeClr val="tx1"/>
              </a:solidFill>
              <a:latin typeface="+mn-lt"/>
              <a:ea typeface="+mn-ea"/>
              <a:cs typeface="+mn-cs"/>
            </a:endParaRPr>
          </a:p>
          <a:p>
            <a:r>
              <a:rPr lang="en-US" b="1" dirty="0" smtClean="0"/>
              <a:t>The negative hurdle rate</a:t>
            </a:r>
            <a:endParaRPr lang="en-US" dirty="0" smtClean="0"/>
          </a:p>
          <a:p>
            <a:r>
              <a:rPr lang="en-US" dirty="0" smtClean="0"/>
              <a:t>In addition to the hurdle rates named above, a fund might also have a negative hurdle rate. The negative hurdle rate comes into play when the hurdle rate is actually below zero. Say for instance if the S&amp;P is down 10% for the year and the fund returns 0%, the manager would actually earn a 2% performance allocation, even though the fund did not return anything. For various reasons the negative hurdle rate is rarely done. There are plenty of issues with this type of hurdle rate, the most important being the fact that it is going to be hard to tell investors that the fund lost money and owes a performance allocation. In practice funds with the negative hurdle rates have tended, over time, to drop this provision.</a:t>
            </a:r>
          </a:p>
          <a:p>
            <a:endParaRPr lang="en-US" dirty="0"/>
          </a:p>
        </p:txBody>
      </p:sp>
      <p:sp>
        <p:nvSpPr>
          <p:cNvPr id="4" name="Slide Number Placeholder 3"/>
          <p:cNvSpPr>
            <a:spLocks noGrp="1"/>
          </p:cNvSpPr>
          <p:nvPr>
            <p:ph type="sldNum" sz="quarter" idx="10"/>
          </p:nvPr>
        </p:nvSpPr>
        <p:spPr/>
        <p:txBody>
          <a:bodyPr/>
          <a:lstStyle/>
          <a:p>
            <a:fld id="{2B003BE2-5A8A-4E48-A42A-86A9BBCA17E2}" type="slidenum">
              <a:rPr lang="en-US" smtClean="0"/>
              <a:pPr/>
              <a:t>6</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pPr rtl="0" eaLnBrk="1" latinLnBrk="0" hangingPunct="1"/>
            <a:r>
              <a:rPr lang="en-US" sz="1200" kern="1200" dirty="0" smtClean="0">
                <a:solidFill>
                  <a:schemeClr val="tx1"/>
                </a:solidFill>
                <a:latin typeface="+mn-lt"/>
                <a:ea typeface="+mn-ea"/>
                <a:cs typeface="+mn-cs"/>
              </a:rPr>
              <a:t>There are six basic</a:t>
            </a:r>
            <a:r>
              <a:rPr lang="en-US" sz="1200" kern="1200" baseline="0" dirty="0" smtClean="0">
                <a:solidFill>
                  <a:schemeClr val="tx1"/>
                </a:solidFill>
                <a:latin typeface="+mn-lt"/>
                <a:ea typeface="+mn-ea"/>
                <a:cs typeface="+mn-cs"/>
              </a:rPr>
              <a:t> groups of laws which apply to hedge funds in one respect or another.  Fund managers should be aware of the major ways in which these groups affect the structure and operations of hedge funds.</a:t>
            </a:r>
            <a:endParaRPr lang="en-US" sz="1200" kern="1200" dirty="0" smtClean="0">
              <a:solidFill>
                <a:schemeClr val="tx1"/>
              </a:solidFill>
              <a:latin typeface="+mn-lt"/>
              <a:ea typeface="+mn-ea"/>
              <a:cs typeface="+mn-cs"/>
            </a:endParaRPr>
          </a:p>
          <a:p>
            <a:pPr rtl="0" eaLnBrk="1" latinLnBrk="0" hangingPunct="1"/>
            <a:endParaRPr lang="en-US" sz="1200" kern="1200" dirty="0" smtClean="0">
              <a:solidFill>
                <a:schemeClr val="tx1"/>
              </a:solidFill>
              <a:latin typeface="+mn-lt"/>
              <a:ea typeface="+mn-ea"/>
              <a:cs typeface="+mn-cs"/>
            </a:endParaRPr>
          </a:p>
          <a:p>
            <a:pPr rtl="0" eaLnBrk="1" latinLnBrk="0" hangingPunct="1"/>
            <a:endParaRPr lang="en-US" sz="1200" kern="1200" dirty="0" smtClean="0">
              <a:solidFill>
                <a:schemeClr val="tx1"/>
              </a:solidFill>
              <a:latin typeface="+mn-lt"/>
              <a:ea typeface="+mn-ea"/>
              <a:cs typeface="+mn-cs"/>
            </a:endParaRPr>
          </a:p>
          <a:p>
            <a:pPr rtl="0" eaLnBrk="1" latinLnBrk="0" hangingPunct="1"/>
            <a:r>
              <a:rPr lang="en-US" sz="1200" kern="1200" dirty="0" smtClean="0">
                <a:solidFill>
                  <a:schemeClr val="tx1"/>
                </a:solidFill>
                <a:latin typeface="+mn-lt"/>
                <a:ea typeface="+mn-ea"/>
                <a:cs typeface="+mn-cs"/>
              </a:rPr>
              <a:t>Securities Act of 1933</a:t>
            </a:r>
            <a:endParaRPr lang="en-US" sz="1200" dirty="0" smtClean="0"/>
          </a:p>
          <a:p>
            <a:pPr rtl="0" eaLnBrk="1" latinLnBrk="0" hangingPunct="1"/>
            <a:r>
              <a:rPr lang="en-US" sz="1200" kern="1200" dirty="0" smtClean="0">
                <a:solidFill>
                  <a:schemeClr val="tx1"/>
                </a:solidFill>
                <a:latin typeface="+mn-lt"/>
                <a:ea typeface="+mn-ea"/>
                <a:cs typeface="+mn-cs"/>
              </a:rPr>
              <a:t>Interest in a fund are “securities”</a:t>
            </a:r>
            <a:endParaRPr lang="en-US" dirty="0" smtClean="0"/>
          </a:p>
          <a:p>
            <a:pPr rtl="0" eaLnBrk="1" latinLnBrk="0" hangingPunct="1"/>
            <a:r>
              <a:rPr lang="en-US" sz="1200" kern="1200" dirty="0" smtClean="0">
                <a:solidFill>
                  <a:schemeClr val="tx1"/>
                </a:solidFill>
                <a:latin typeface="+mn-lt"/>
                <a:ea typeface="+mn-ea"/>
                <a:cs typeface="+mn-cs"/>
              </a:rPr>
              <a:t>Regulation D “safe harbor”</a:t>
            </a:r>
            <a:endParaRPr lang="en-US" dirty="0" smtClean="0"/>
          </a:p>
          <a:p>
            <a:pPr rtl="0" eaLnBrk="1" latinLnBrk="0" hangingPunct="1"/>
            <a:r>
              <a:rPr lang="en-US" sz="1200" kern="1200" dirty="0" smtClean="0">
                <a:solidFill>
                  <a:schemeClr val="tx1"/>
                </a:solidFill>
                <a:latin typeface="+mn-lt"/>
                <a:ea typeface="+mn-ea"/>
                <a:cs typeface="+mn-cs"/>
              </a:rPr>
              <a:t>Securities Exchange Act of 1934</a:t>
            </a:r>
            <a:endParaRPr lang="en-US" dirty="0" smtClean="0"/>
          </a:p>
          <a:p>
            <a:pPr rtl="0" eaLnBrk="1" latinLnBrk="0" hangingPunct="1"/>
            <a:r>
              <a:rPr lang="en-US" sz="1200" kern="1200" dirty="0" smtClean="0">
                <a:solidFill>
                  <a:schemeClr val="tx1"/>
                </a:solidFill>
                <a:latin typeface="+mn-lt"/>
                <a:ea typeface="+mn-ea"/>
                <a:cs typeface="+mn-cs"/>
              </a:rPr>
              <a:t>B/Ds must be registered with SEC</a:t>
            </a:r>
            <a:endParaRPr lang="en-US" dirty="0" smtClean="0"/>
          </a:p>
          <a:p>
            <a:pPr rtl="0" eaLnBrk="1" latinLnBrk="0" hangingPunct="1"/>
            <a:r>
              <a:rPr lang="en-US" sz="1200" kern="1200" dirty="0" smtClean="0">
                <a:solidFill>
                  <a:schemeClr val="tx1"/>
                </a:solidFill>
                <a:latin typeface="+mn-lt"/>
                <a:ea typeface="+mn-ea"/>
                <a:cs typeface="+mn-cs"/>
              </a:rPr>
              <a:t>Requires issuers with 500 shareholders and $10 million in equity to register as a “reporting company”</a:t>
            </a:r>
            <a:endParaRPr lang="en-US" dirty="0" smtClean="0"/>
          </a:p>
          <a:p>
            <a:pPr rtl="0" eaLnBrk="1" latinLnBrk="0" hangingPunct="1"/>
            <a:r>
              <a:rPr lang="en-US" sz="1200" kern="1200" dirty="0" smtClean="0">
                <a:solidFill>
                  <a:schemeClr val="tx1"/>
                </a:solidFill>
                <a:latin typeface="+mn-lt"/>
                <a:ea typeface="+mn-ea"/>
                <a:cs typeface="+mn-cs"/>
              </a:rPr>
              <a:t>Investment Company Act of 1940</a:t>
            </a:r>
          </a:p>
          <a:p>
            <a:pPr rtl="0" eaLnBrk="1" latinLnBrk="0" hangingPunct="1"/>
            <a:r>
              <a:rPr lang="en-US" sz="1200" kern="1200" dirty="0" smtClean="0">
                <a:solidFill>
                  <a:schemeClr val="tx1"/>
                </a:solidFill>
                <a:latin typeface="+mn-lt"/>
                <a:ea typeface="+mn-ea"/>
                <a:cs typeface="+mn-cs"/>
              </a:rPr>
              <a:t>Requires mutual funds to register (very onerous)</a:t>
            </a:r>
            <a:endParaRPr lang="en-US" dirty="0" smtClean="0"/>
          </a:p>
          <a:p>
            <a:pPr rtl="0" eaLnBrk="1" latinLnBrk="0" hangingPunct="1"/>
            <a:r>
              <a:rPr lang="en-US" sz="1200" kern="1200" dirty="0" smtClean="0">
                <a:solidFill>
                  <a:schemeClr val="tx1"/>
                </a:solidFill>
                <a:latin typeface="+mn-lt"/>
                <a:ea typeface="+mn-ea"/>
                <a:cs typeface="+mn-cs"/>
              </a:rPr>
              <a:t>Hedge funds exempted from definition of mutual fund under Section 3(c)(1) and Section 3(c)(7)</a:t>
            </a:r>
            <a:endParaRPr lang="en-US" dirty="0" smtClean="0"/>
          </a:p>
          <a:p>
            <a:pPr rtl="0" eaLnBrk="1" latinLnBrk="0" hangingPunct="1"/>
            <a:r>
              <a:rPr lang="en-US" sz="1200" kern="1200" dirty="0" smtClean="0">
                <a:solidFill>
                  <a:schemeClr val="tx1"/>
                </a:solidFill>
                <a:latin typeface="+mn-lt"/>
                <a:ea typeface="+mn-ea"/>
                <a:cs typeface="+mn-cs"/>
              </a:rPr>
              <a:t>Investment Advisers Act of 1940</a:t>
            </a:r>
            <a:endParaRPr lang="en-US" dirty="0" smtClean="0"/>
          </a:p>
          <a:p>
            <a:pPr rtl="0" eaLnBrk="1" latinLnBrk="0" hangingPunct="1"/>
            <a:r>
              <a:rPr lang="en-US" sz="1200" kern="1200" dirty="0" smtClean="0">
                <a:solidFill>
                  <a:schemeClr val="tx1"/>
                </a:solidFill>
                <a:latin typeface="+mn-lt"/>
                <a:ea typeface="+mn-ea"/>
                <a:cs typeface="+mn-cs"/>
              </a:rPr>
              <a:t>Requires investment advisers to register with the SEC</a:t>
            </a:r>
            <a:endParaRPr lang="en-US" dirty="0" smtClean="0"/>
          </a:p>
          <a:p>
            <a:pPr rtl="0" eaLnBrk="1" latinLnBrk="0" hangingPunct="1"/>
            <a:r>
              <a:rPr lang="en-US" sz="1200" kern="1200" dirty="0" smtClean="0">
                <a:solidFill>
                  <a:schemeClr val="tx1"/>
                </a:solidFill>
                <a:latin typeface="+mn-lt"/>
                <a:ea typeface="+mn-ea"/>
                <a:cs typeface="+mn-cs"/>
              </a:rPr>
              <a:t>State vs. Federal jurisdiction</a:t>
            </a:r>
            <a:endParaRPr lang="en-US" dirty="0" smtClean="0"/>
          </a:p>
          <a:p>
            <a:pPr rtl="0" eaLnBrk="1" latinLnBrk="0" hangingPunct="1"/>
            <a:r>
              <a:rPr lang="en-US" sz="1200" kern="1200" dirty="0" smtClean="0">
                <a:solidFill>
                  <a:schemeClr val="tx1"/>
                </a:solidFill>
                <a:latin typeface="+mn-lt"/>
                <a:ea typeface="+mn-ea"/>
                <a:cs typeface="+mn-cs"/>
              </a:rPr>
              <a:t>Exemption under Section 203(b)(3) for advisers who have less than 15 clients over a 12 month period</a:t>
            </a:r>
            <a:endParaRPr lang="en-US" dirty="0" smtClean="0"/>
          </a:p>
          <a:p>
            <a:pPr rtl="0" eaLnBrk="1" latinLnBrk="0" hangingPunct="1"/>
            <a:r>
              <a:rPr lang="en-US" sz="1200" kern="1200" dirty="0" smtClean="0">
                <a:solidFill>
                  <a:schemeClr val="tx1"/>
                </a:solidFill>
                <a:latin typeface="+mn-lt"/>
                <a:ea typeface="+mn-ea"/>
                <a:cs typeface="+mn-cs"/>
              </a:rPr>
              <a:t>Commodities Exchange Act</a:t>
            </a:r>
            <a:endParaRPr lang="en-US" dirty="0" smtClean="0"/>
          </a:p>
          <a:p>
            <a:pPr rtl="0" eaLnBrk="1" latinLnBrk="0" hangingPunct="1"/>
            <a:r>
              <a:rPr lang="en-US" sz="1200" kern="1200" dirty="0" smtClean="0">
                <a:solidFill>
                  <a:schemeClr val="tx1"/>
                </a:solidFill>
                <a:latin typeface="+mn-lt"/>
                <a:ea typeface="+mn-ea"/>
                <a:cs typeface="+mn-cs"/>
              </a:rPr>
              <a:t>Regulates commodities and futures trading </a:t>
            </a:r>
            <a:endParaRPr lang="en-US" dirty="0" smtClean="0"/>
          </a:p>
          <a:p>
            <a:pPr rtl="0" eaLnBrk="1" latinLnBrk="0" hangingPunct="1"/>
            <a:r>
              <a:rPr lang="en-US" sz="1200" kern="1200" dirty="0" smtClean="0">
                <a:solidFill>
                  <a:schemeClr val="tx1"/>
                </a:solidFill>
                <a:latin typeface="+mn-lt"/>
                <a:ea typeface="+mn-ea"/>
                <a:cs typeface="+mn-cs"/>
              </a:rPr>
              <a:t>Requires managers trading commodities and futures to register with the CFTC as Commodity Pool Operators</a:t>
            </a:r>
            <a:endParaRPr lang="en-US" dirty="0" smtClean="0"/>
          </a:p>
          <a:p>
            <a:pPr rtl="0" eaLnBrk="1" latinLnBrk="0" hangingPunct="1"/>
            <a:r>
              <a:rPr lang="en-US" sz="1200" kern="1200" dirty="0" smtClean="0">
                <a:solidFill>
                  <a:schemeClr val="tx1"/>
                </a:solidFill>
                <a:latin typeface="+mn-lt"/>
                <a:ea typeface="+mn-ea"/>
                <a:cs typeface="+mn-cs"/>
              </a:rPr>
              <a:t>Internal Revenue Code of 1986</a:t>
            </a:r>
            <a:endParaRPr lang="en-US" dirty="0" smtClean="0"/>
          </a:p>
          <a:p>
            <a:pPr rtl="0" eaLnBrk="1" latinLnBrk="0" hangingPunct="1"/>
            <a:r>
              <a:rPr lang="en-US" sz="1200" kern="1200" dirty="0" smtClean="0">
                <a:solidFill>
                  <a:schemeClr val="tx1"/>
                </a:solidFill>
                <a:latin typeface="+mn-lt"/>
                <a:ea typeface="+mn-ea"/>
                <a:cs typeface="+mn-cs"/>
              </a:rPr>
              <a:t>US tax laws</a:t>
            </a:r>
            <a:endParaRPr lang="en-US" dirty="0" smtClean="0"/>
          </a:p>
          <a:p>
            <a:pPr rtl="0" eaLnBrk="1" latinLnBrk="0" hangingPunct="1"/>
            <a:r>
              <a:rPr lang="en-US" sz="1200" kern="1200" dirty="0" smtClean="0">
                <a:solidFill>
                  <a:schemeClr val="tx1"/>
                </a:solidFill>
                <a:latin typeface="+mn-lt"/>
                <a:ea typeface="+mn-ea"/>
                <a:cs typeface="+mn-cs"/>
              </a:rPr>
              <a:t>Long term capital gains taxed at a rate lower than the ordinary income rate</a:t>
            </a:r>
            <a:endParaRPr lang="en-US" dirty="0" smtClean="0"/>
          </a:p>
          <a:p>
            <a:pPr rtl="0" eaLnBrk="1" latinLnBrk="0" hangingPunct="1"/>
            <a:r>
              <a:rPr lang="en-US" sz="1200" kern="1200" dirty="0" smtClean="0">
                <a:solidFill>
                  <a:schemeClr val="tx1"/>
                </a:solidFill>
                <a:latin typeface="+mn-lt"/>
                <a:ea typeface="+mn-ea"/>
                <a:cs typeface="+mn-cs"/>
              </a:rPr>
              <a:t>“Blue Sky” Laws</a:t>
            </a:r>
            <a:endParaRPr lang="en-US" dirty="0" smtClean="0"/>
          </a:p>
          <a:p>
            <a:pPr rtl="0" eaLnBrk="1" latinLnBrk="0" hangingPunct="1"/>
            <a:r>
              <a:rPr lang="en-US" sz="1200" kern="1200" dirty="0" smtClean="0">
                <a:solidFill>
                  <a:schemeClr val="tx1"/>
                </a:solidFill>
                <a:latin typeface="+mn-lt"/>
                <a:ea typeface="+mn-ea"/>
                <a:cs typeface="+mn-cs"/>
              </a:rPr>
              <a:t>State  laws which may apply to hedge fund managers in certain circumstances</a:t>
            </a:r>
            <a:endParaRPr lang="en-US" dirty="0" smtClean="0"/>
          </a:p>
          <a:p>
            <a:pPr rtl="0" eaLnBrk="1" latinLnBrk="0" hangingPunct="1"/>
            <a:endParaRPr lang="en-US" sz="1200" kern="1200" dirty="0" smtClean="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B003BE2-5A8A-4E48-A42A-86A9BBCA17E2}" type="slidenum">
              <a:rPr lang="en-US" smtClean="0"/>
              <a:pPr/>
              <a:t>7</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Safe harbor under Section 4(2) of the Securities Act…</a:t>
            </a:r>
          </a:p>
          <a:p>
            <a:endParaRPr lang="en-US" dirty="0" smtClean="0"/>
          </a:p>
          <a:p>
            <a:r>
              <a:rPr lang="en-US" dirty="0" smtClean="0"/>
              <a:t>Discuss safe</a:t>
            </a:r>
            <a:r>
              <a:rPr lang="en-US" baseline="0" dirty="0" smtClean="0"/>
              <a:t> harbor</a:t>
            </a:r>
            <a:endParaRPr lang="en-US" dirty="0" smtClean="0"/>
          </a:p>
          <a:p>
            <a:endParaRPr lang="en-US" dirty="0" smtClean="0"/>
          </a:p>
          <a:p>
            <a:endParaRPr lang="en-US" dirty="0" smtClean="0"/>
          </a:p>
          <a:p>
            <a:r>
              <a:rPr lang="en-US" dirty="0" smtClean="0"/>
              <a:t>Rule 506</a:t>
            </a:r>
          </a:p>
          <a:p>
            <a:pPr lvl="1"/>
            <a:r>
              <a:rPr lang="en-US" dirty="0" smtClean="0"/>
              <a:t>No limit on amount of sales</a:t>
            </a:r>
          </a:p>
          <a:p>
            <a:pPr lvl="1"/>
            <a:r>
              <a:rPr lang="en-US" dirty="0" smtClean="0"/>
              <a:t>Generally only sold to “accredited investors”</a:t>
            </a:r>
          </a:p>
          <a:p>
            <a:pPr lvl="1"/>
            <a:r>
              <a:rPr lang="en-US" dirty="0" smtClean="0"/>
              <a:t>Can have up to 35 non- “accredited investors”</a:t>
            </a:r>
          </a:p>
          <a:p>
            <a:r>
              <a:rPr lang="en-US" dirty="0" smtClean="0"/>
              <a:t>Definition of “accredited investor”</a:t>
            </a:r>
          </a:p>
          <a:p>
            <a:endParaRPr lang="en-US" dirty="0" smtClean="0"/>
          </a:p>
          <a:p>
            <a:r>
              <a:rPr lang="en-US" dirty="0" smtClean="0"/>
              <a:t>$200,000 in each of the two most recent years (or joint income with that person’s spouse in excess of $300,000 in each of those years) and has a reasonable expectation of reaching the same income level in the current year.</a:t>
            </a:r>
            <a:endParaRPr lang="en-US" dirty="0" smtClean="0"/>
          </a:p>
          <a:p>
            <a:endParaRPr lang="en-US" dirty="0" smtClean="0"/>
          </a:p>
          <a:p>
            <a:r>
              <a:rPr lang="en-US" dirty="0" smtClean="0"/>
              <a:t>File Form D with SEC within 15 days of sale</a:t>
            </a:r>
          </a:p>
          <a:p>
            <a:r>
              <a:rPr lang="en-US" dirty="0" smtClean="0"/>
              <a:t>No General Advertising</a:t>
            </a:r>
          </a:p>
          <a:p>
            <a:pPr lvl="1"/>
            <a:r>
              <a:rPr lang="en-US" dirty="0" smtClean="0"/>
              <a:t>Section 502(c) provides that “neither the issuer nor any person acting on its behalf shall offer or sell the securities by any form of general solicitation or general advertising”</a:t>
            </a:r>
          </a:p>
          <a:p>
            <a:pPr lvl="1"/>
            <a:r>
              <a:rPr lang="en-US" dirty="0" smtClean="0"/>
              <a:t>Broadly construed – no website (unless password protected and other measures), no</a:t>
            </a:r>
          </a:p>
          <a:p>
            <a:pPr lvl="1"/>
            <a:endParaRPr lang="en-US" dirty="0" smtClean="0"/>
          </a:p>
          <a:p>
            <a:pPr lvl="1"/>
            <a:endParaRPr lang="en-US" dirty="0" smtClean="0"/>
          </a:p>
          <a:p>
            <a:pPr lvl="1"/>
            <a:endParaRPr lang="en-US" dirty="0" smtClean="0"/>
          </a:p>
          <a:p>
            <a:pPr lvl="1"/>
            <a:endParaRPr lang="en-US" dirty="0" smtClean="0"/>
          </a:p>
          <a:p>
            <a:endParaRPr lang="en-US" dirty="0"/>
          </a:p>
        </p:txBody>
      </p:sp>
      <p:sp>
        <p:nvSpPr>
          <p:cNvPr id="4" name="Slide Number Placeholder 3"/>
          <p:cNvSpPr>
            <a:spLocks noGrp="1"/>
          </p:cNvSpPr>
          <p:nvPr>
            <p:ph type="sldNum" sz="quarter" idx="10"/>
          </p:nvPr>
        </p:nvSpPr>
        <p:spPr/>
        <p:txBody>
          <a:bodyPr/>
          <a:lstStyle/>
          <a:p>
            <a:fld id="{2B003BE2-5A8A-4E48-A42A-86A9BBCA17E2}" type="slidenum">
              <a:rPr lang="en-US" smtClean="0"/>
              <a:pPr/>
              <a:t>8</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Limited to 100 investors</a:t>
            </a:r>
          </a:p>
          <a:p>
            <a:r>
              <a:rPr lang="en-US" dirty="0" smtClean="0"/>
              <a:t>Investor qualifications</a:t>
            </a:r>
          </a:p>
          <a:p>
            <a:pPr lvl="2"/>
            <a:r>
              <a:rPr lang="en-US" dirty="0" smtClean="0"/>
              <a:t>Accredited Investor</a:t>
            </a:r>
          </a:p>
          <a:p>
            <a:pPr lvl="3"/>
            <a:r>
              <a:rPr lang="en-US" dirty="0" smtClean="0"/>
              <a:t>Any natural person whose individual net worth, or joint net worth with that person’s spouse, at the time of his purchase exceeds $1,000,000</a:t>
            </a:r>
          </a:p>
          <a:p>
            <a:pPr lvl="3"/>
            <a:r>
              <a:rPr lang="en-US" dirty="0" smtClean="0"/>
              <a:t>Any natural person who had an individual income in excess of $200,000 in each of the two most recent years or joint income with that person’s spouse in excess of $300,000 in each of those years and has a reasonable expectation of reaching the same income level in the current year</a:t>
            </a:r>
          </a:p>
          <a:p>
            <a:pPr lvl="2"/>
            <a:r>
              <a:rPr lang="en-US" dirty="0" smtClean="0"/>
              <a:t>Qualified Client</a:t>
            </a:r>
          </a:p>
          <a:p>
            <a:pPr lvl="3"/>
            <a:r>
              <a:rPr lang="en-US" dirty="0" smtClean="0"/>
              <a:t>Natural person with a net worth of $1,500,000</a:t>
            </a:r>
          </a:p>
          <a:p>
            <a:endParaRPr lang="en-US" dirty="0"/>
          </a:p>
        </p:txBody>
      </p:sp>
      <p:sp>
        <p:nvSpPr>
          <p:cNvPr id="4" name="Slide Number Placeholder 3"/>
          <p:cNvSpPr>
            <a:spLocks noGrp="1"/>
          </p:cNvSpPr>
          <p:nvPr>
            <p:ph type="sldNum" sz="quarter" idx="10"/>
          </p:nvPr>
        </p:nvSpPr>
        <p:spPr/>
        <p:txBody>
          <a:bodyPr/>
          <a:lstStyle/>
          <a:p>
            <a:fld id="{2B003BE2-5A8A-4E48-A42A-86A9BBCA17E2}" type="slidenum">
              <a:rPr lang="en-US" smtClean="0"/>
              <a:pPr/>
              <a:t>9</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Investment Advisor Registration</a:t>
            </a:r>
          </a:p>
          <a:p>
            <a:pPr lvl="1"/>
            <a:r>
              <a:rPr lang="en-US" dirty="0" smtClean="0"/>
              <a:t>State vs. Federal</a:t>
            </a:r>
          </a:p>
          <a:p>
            <a:pPr lvl="1"/>
            <a:r>
              <a:rPr lang="en-US" dirty="0" smtClean="0"/>
              <a:t>SEC</a:t>
            </a:r>
          </a:p>
          <a:p>
            <a:pPr lvl="2"/>
            <a:r>
              <a:rPr lang="en-US" dirty="0" smtClean="0"/>
              <a:t>Section 203(b)(3) exemption</a:t>
            </a:r>
          </a:p>
          <a:p>
            <a:pPr lvl="2"/>
            <a:r>
              <a:rPr lang="en-US" dirty="0" smtClean="0"/>
              <a:t>Generally 2-4 weeks</a:t>
            </a:r>
          </a:p>
          <a:p>
            <a:pPr lvl="2"/>
            <a:r>
              <a:rPr lang="en-US" dirty="0" smtClean="0"/>
              <a:t>Compliance manual</a:t>
            </a:r>
          </a:p>
          <a:p>
            <a:pPr lvl="1"/>
            <a:r>
              <a:rPr lang="en-US" dirty="0" smtClean="0"/>
              <a:t>State</a:t>
            </a:r>
          </a:p>
          <a:p>
            <a:pPr lvl="2"/>
            <a:r>
              <a:rPr lang="en-US" dirty="0" smtClean="0"/>
              <a:t>Exemption depends on state laws</a:t>
            </a:r>
          </a:p>
          <a:p>
            <a:pPr lvl="2"/>
            <a:r>
              <a:rPr lang="en-US" dirty="0" smtClean="0"/>
              <a:t>Generally 2-8 weeks</a:t>
            </a:r>
          </a:p>
          <a:p>
            <a:pPr lvl="2"/>
            <a:r>
              <a:rPr lang="en-US" dirty="0" smtClean="0"/>
              <a:t>Series 65</a:t>
            </a:r>
          </a:p>
          <a:p>
            <a:pPr lvl="2"/>
            <a:r>
              <a:rPr lang="en-US" dirty="0" smtClean="0"/>
              <a:t>Potential net capital requirements</a:t>
            </a:r>
          </a:p>
          <a:p>
            <a:pPr lvl="2"/>
            <a:r>
              <a:rPr lang="en-US" dirty="0" smtClean="0"/>
              <a:t>Compliance procedures including potentially a compliance manual</a:t>
            </a:r>
          </a:p>
          <a:p>
            <a:r>
              <a:rPr lang="en-US" dirty="0" smtClean="0"/>
              <a:t>CTA or CPO Registration</a:t>
            </a:r>
          </a:p>
          <a:p>
            <a:pPr lvl="1"/>
            <a:r>
              <a:rPr lang="en-US" dirty="0" smtClean="0"/>
              <a:t>CFTC and NFA</a:t>
            </a:r>
          </a:p>
          <a:p>
            <a:pPr lvl="1"/>
            <a:r>
              <a:rPr lang="en-US" dirty="0" smtClean="0"/>
              <a:t>Potential CTA and CPO Exemptions</a:t>
            </a:r>
          </a:p>
          <a:p>
            <a:pPr lvl="1"/>
            <a:r>
              <a:rPr lang="en-US" dirty="0" smtClean="0"/>
              <a:t>Series 3 </a:t>
            </a:r>
          </a:p>
          <a:p>
            <a:pPr lvl="1"/>
            <a:r>
              <a:rPr lang="en-US" dirty="0" smtClean="0"/>
              <a:t>Various compliance requirements</a:t>
            </a:r>
          </a:p>
          <a:p>
            <a:endParaRPr lang="en-US" dirty="0"/>
          </a:p>
        </p:txBody>
      </p:sp>
      <p:sp>
        <p:nvSpPr>
          <p:cNvPr id="4" name="Slide Number Placeholder 3"/>
          <p:cNvSpPr>
            <a:spLocks noGrp="1"/>
          </p:cNvSpPr>
          <p:nvPr>
            <p:ph type="sldNum" sz="quarter" idx="10"/>
          </p:nvPr>
        </p:nvSpPr>
        <p:spPr/>
        <p:txBody>
          <a:bodyPr/>
          <a:lstStyle/>
          <a:p>
            <a:fld id="{2B003BE2-5A8A-4E48-A42A-86A9BBCA17E2}" type="slidenum">
              <a:rPr lang="en-US" smtClean="0"/>
              <a:pPr/>
              <a:t>10</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B003BE2-5A8A-4E48-A42A-86A9BBCA17E2}" type="slidenum">
              <a:rPr lang="en-US" smtClean="0"/>
              <a:pPr/>
              <a:t>12</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3D315E9-4DFA-4264-BB62-173813791DF4}" type="datetime1">
              <a:rPr lang="en-US" smtClean="0"/>
              <a:t>2/25/2009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FB4D147-9058-4F6E-ADE2-B48F3EB51FEC}" type="slidenum">
              <a:rPr lang="en-US" smtClean="0"/>
              <a:pPr/>
              <a:t>‹#›</a:t>
            </a:fld>
            <a:endParaRPr lang="en-US"/>
          </a:p>
        </p:txBody>
      </p:sp>
    </p:spTree>
  </p:cSld>
  <p:clrMapOvr>
    <a:masterClrMapping/>
  </p:clrMapOvr>
  <p:transition>
    <p:fade/>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FFFFF00-3E2F-42C2-A897-2DCB0C55D964}" type="datetime1">
              <a:rPr lang="en-US" smtClean="0"/>
              <a:t>2/25/2009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FB4D147-9058-4F6E-ADE2-B48F3EB51FEC}" type="slidenum">
              <a:rPr lang="en-US" smtClean="0"/>
              <a:pPr/>
              <a:t>‹#›</a:t>
            </a:fld>
            <a:endParaRPr lang="en-US"/>
          </a:p>
        </p:txBody>
      </p:sp>
    </p:spTree>
  </p:cSld>
  <p:clrMapOvr>
    <a:masterClrMapping/>
  </p:clrMapOvr>
  <p:transition>
    <p:fade/>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BDFAC11-8170-4156-98A8-B31A10628B15}" type="datetime1">
              <a:rPr lang="en-US" smtClean="0"/>
              <a:t>2/25/2009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FB4D147-9058-4F6E-ADE2-B48F3EB51FEC}" type="slidenum">
              <a:rPr lang="en-US" smtClean="0"/>
              <a:pPr/>
              <a:t>‹#›</a:t>
            </a:fld>
            <a:endParaRPr lang="en-US"/>
          </a:p>
        </p:txBody>
      </p:sp>
    </p:spTree>
  </p:cSld>
  <p:clrMapOvr>
    <a:masterClrMapping/>
  </p:clrMapOvr>
  <p:transition>
    <p:fade/>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A36E05F-BA24-48D5-8C72-015B68E1995C}" type="datetime1">
              <a:rPr lang="en-US" smtClean="0"/>
              <a:t>2/25/2009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FB4D147-9058-4F6E-ADE2-B48F3EB51FEC}" type="slidenum">
              <a:rPr lang="en-US" smtClean="0"/>
              <a:pPr/>
              <a:t>‹#›</a:t>
            </a:fld>
            <a:endParaRPr lang="en-US"/>
          </a:p>
        </p:txBody>
      </p:sp>
    </p:spTree>
  </p:cSld>
  <p:clrMapOvr>
    <a:masterClrMapping/>
  </p:clrMapOvr>
  <p:transition>
    <p:fade/>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7B9FB09-4DFF-4ABE-BD40-E128D981C844}" type="datetime1">
              <a:rPr lang="en-US" smtClean="0"/>
              <a:t>2/25/2009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FB4D147-9058-4F6E-ADE2-B48F3EB51FEC}" type="slidenum">
              <a:rPr lang="en-US" smtClean="0"/>
              <a:pPr/>
              <a:t>‹#›</a:t>
            </a:fld>
            <a:endParaRPr lang="en-US"/>
          </a:p>
        </p:txBody>
      </p:sp>
    </p:spTree>
  </p:cSld>
  <p:clrMapOvr>
    <a:masterClrMapping/>
  </p:clrMapOvr>
  <p:transition>
    <p:fade/>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0EEEFE6-92DF-4024-A0D8-FA42ED37D4E0}" type="datetime1">
              <a:rPr lang="en-US" smtClean="0"/>
              <a:t>2/25/2009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FB4D147-9058-4F6E-ADE2-B48F3EB51FEC}" type="slidenum">
              <a:rPr lang="en-US" smtClean="0"/>
              <a:pPr/>
              <a:t>‹#›</a:t>
            </a:fld>
            <a:endParaRPr lang="en-US"/>
          </a:p>
        </p:txBody>
      </p:sp>
    </p:spTree>
  </p:cSld>
  <p:clrMapOvr>
    <a:masterClrMapping/>
  </p:clrMapOvr>
  <p:transition>
    <p:fade/>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E396339-68EA-4374-89F0-B253421FE67D}" type="datetime1">
              <a:rPr lang="en-US" smtClean="0"/>
              <a:t>2/25/2009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FB4D147-9058-4F6E-ADE2-B48F3EB51FEC}" type="slidenum">
              <a:rPr lang="en-US" smtClean="0"/>
              <a:pPr/>
              <a:t>‹#›</a:t>
            </a:fld>
            <a:endParaRPr lang="en-US"/>
          </a:p>
        </p:txBody>
      </p:sp>
    </p:spTree>
  </p:cSld>
  <p:clrMapOvr>
    <a:masterClrMapping/>
  </p:clrMapOvr>
  <p:transition>
    <p:fade/>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1707950-C37C-490B-A969-E9E5854F7CFD}" type="datetime1">
              <a:rPr lang="en-US" smtClean="0"/>
              <a:t>2/25/2009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FB4D147-9058-4F6E-ADE2-B48F3EB51FEC}" type="slidenum">
              <a:rPr lang="en-US" smtClean="0"/>
              <a:pPr/>
              <a:t>‹#›</a:t>
            </a:fld>
            <a:endParaRPr lang="en-US"/>
          </a:p>
        </p:txBody>
      </p:sp>
    </p:spTree>
  </p:cSld>
  <p:clrMapOvr>
    <a:masterClrMapping/>
  </p:clrMapOvr>
  <p:transition>
    <p:fade/>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5646DAD-60E7-41D6-B9BD-02BC610E3C1D}" type="datetime1">
              <a:rPr lang="en-US" smtClean="0"/>
              <a:t>2/25/2009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FB4D147-9058-4F6E-ADE2-B48F3EB51FEC}" type="slidenum">
              <a:rPr lang="en-US" smtClean="0"/>
              <a:pPr/>
              <a:t>‹#›</a:t>
            </a:fld>
            <a:endParaRPr lang="en-US"/>
          </a:p>
        </p:txBody>
      </p:sp>
    </p:spTree>
  </p:cSld>
  <p:clrMapOvr>
    <a:masterClrMapping/>
  </p:clrMapOvr>
  <p:transition>
    <p:fade/>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3ED20F4-E53E-4145-B582-FEC73030411D}" type="datetime1">
              <a:rPr lang="en-US" smtClean="0"/>
              <a:t>2/25/2009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FB4D147-9058-4F6E-ADE2-B48F3EB51FEC}" type="slidenum">
              <a:rPr lang="en-US" smtClean="0"/>
              <a:pPr/>
              <a:t>‹#›</a:t>
            </a:fld>
            <a:endParaRPr lang="en-US"/>
          </a:p>
        </p:txBody>
      </p:sp>
    </p:spTree>
  </p:cSld>
  <p:clrMapOvr>
    <a:masterClrMapping/>
  </p:clrMapOvr>
  <p:transition>
    <p:fade/>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E1FB759-1A66-4936-A8D2-C0CC312510FB}" type="datetime1">
              <a:rPr lang="en-US" smtClean="0"/>
              <a:t>2/25/2009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FB4D147-9058-4F6E-ADE2-B48F3EB51FEC}" type="slidenum">
              <a:rPr lang="en-US" smtClean="0"/>
              <a:pPr/>
              <a:t>‹#›</a:t>
            </a:fld>
            <a:endParaRPr lang="en-US"/>
          </a:p>
        </p:txBody>
      </p:sp>
    </p:spTree>
  </p:cSld>
  <p:clrMapOvr>
    <a:masterClrMapping/>
  </p:clrMapOvr>
  <p:transition>
    <p:fade/>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CB79C48-0DAB-4D64-96EA-7B551523F232}" type="datetime1">
              <a:rPr lang="en-US" smtClean="0"/>
              <a:t>2/25/2009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FB4D147-9058-4F6E-ADE2-B48F3EB51FEC}"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ransition>
    <p:fade/>
  </p:transition>
  <p:timing>
    <p:tnLst>
      <p:par>
        <p:cTn id="1" dur="indefinite" restart="never" nodeType="tmRoot"/>
      </p:par>
    </p:tnLst>
  </p:timing>
  <p:hf sldNum="0"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audio" Target="../media/audio1.wav"/><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audio" Target="../media/audio2.wav"/><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audio3.wav"/><Relationship Id="rId1" Type="http://schemas.openxmlformats.org/officeDocument/2006/relationships/tags" Target="../tags/tag1.xml"/><Relationship Id="rId5" Type="http://schemas.openxmlformats.org/officeDocument/2006/relationships/image" Target="../media/image3.pn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audio4.wav"/><Relationship Id="rId1" Type="http://schemas.openxmlformats.org/officeDocument/2006/relationships/tags" Target="../tags/tag2.xml"/><Relationship Id="rId5" Type="http://schemas.openxmlformats.org/officeDocument/2006/relationships/image" Target="../media/image4.pn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4.xml"/><Relationship Id="rId1" Type="http://schemas.openxmlformats.org/officeDocument/2006/relationships/audio" Target="../media/audio5.wav"/></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audio6.wav"/><Relationship Id="rId1" Type="http://schemas.openxmlformats.org/officeDocument/2006/relationships/tags" Target="../tags/tag3.xml"/><Relationship Id="rId5" Type="http://schemas.openxmlformats.org/officeDocument/2006/relationships/image" Target="../media/image6.png"/><Relationship Id="rId4"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audio7.wav"/><Relationship Id="rId1" Type="http://schemas.openxmlformats.org/officeDocument/2006/relationships/tags" Target="../tags/tag4.xml"/><Relationship Id="rId5" Type="http://schemas.openxmlformats.org/officeDocument/2006/relationships/image" Target="../media/image7.png"/><Relationship Id="rId4"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audio8.wav"/><Relationship Id="rId1" Type="http://schemas.openxmlformats.org/officeDocument/2006/relationships/tags" Target="../tags/tag5.xml"/><Relationship Id="rId5" Type="http://schemas.openxmlformats.org/officeDocument/2006/relationships/image" Target="../media/image8.png"/><Relationship Id="rId4"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audio" Target="../media/audio9.wav"/><Relationship Id="rId1" Type="http://schemas.openxmlformats.org/officeDocument/2006/relationships/tags" Target="../tags/tag6.xml"/><Relationship Id="rId5" Type="http://schemas.openxmlformats.org/officeDocument/2006/relationships/image" Target="../media/image9.png"/><Relationship Id="rId4"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audio10.wav"/><Relationship Id="rId1" Type="http://schemas.openxmlformats.org/officeDocument/2006/relationships/tags" Target="../tags/tag7.xml"/><Relationship Id="rId5" Type="http://schemas.openxmlformats.org/officeDocument/2006/relationships/image" Target="../media/image5.png"/><Relationship Id="rId4"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audio11.wav"/><Relationship Id="rId1" Type="http://schemas.openxmlformats.org/officeDocument/2006/relationships/tags" Target="../tags/tag8.xml"/><Relationship Id="rId4" Type="http://schemas.openxmlformats.org/officeDocument/2006/relationships/image" Target="../media/image5.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audio12.wav"/><Relationship Id="rId1" Type="http://schemas.openxmlformats.org/officeDocument/2006/relationships/tags" Target="../tags/tag9.xml"/><Relationship Id="rId5" Type="http://schemas.openxmlformats.org/officeDocument/2006/relationships/image" Target="../media/image5.png"/><Relationship Id="rId4" Type="http://schemas.openxmlformats.org/officeDocument/2006/relationships/notesSlide" Target="../notesSlides/notesSlide10.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audio13.wav"/><Relationship Id="rId1" Type="http://schemas.openxmlformats.org/officeDocument/2006/relationships/tags" Target="../tags/tag10.xml"/><Relationship Id="rId4" Type="http://schemas.openxmlformats.org/officeDocument/2006/relationships/image" Target="../media/image5.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audio14.wav"/><Relationship Id="rId1" Type="http://schemas.openxmlformats.org/officeDocument/2006/relationships/tags" Target="../tags/tag11.xml"/><Relationship Id="rId4" Type="http://schemas.openxmlformats.org/officeDocument/2006/relationships/image" Target="../media/image5.pn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audio15.wav"/><Relationship Id="rId1" Type="http://schemas.openxmlformats.org/officeDocument/2006/relationships/tags" Target="../tags/tag12.xml"/><Relationship Id="rId4" Type="http://schemas.openxmlformats.org/officeDocument/2006/relationships/image" Target="../media/image5.pn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audio16.wav"/><Relationship Id="rId1" Type="http://schemas.openxmlformats.org/officeDocument/2006/relationships/tags" Target="../tags/tag13.xml"/><Relationship Id="rId4" Type="http://schemas.openxmlformats.org/officeDocument/2006/relationships/image" Target="../media/image5.png"/></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2.xml"/><Relationship Id="rId1" Type="http://schemas.openxmlformats.org/officeDocument/2006/relationships/audio" Target="../media/audio17.wav"/></Relationships>
</file>

<file path=ppt/slides/_rels/slide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1.xml"/><Relationship Id="rId1" Type="http://schemas.openxmlformats.org/officeDocument/2006/relationships/audio" Target="../media/audio18.wav"/></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Starting a Hedge Fund in 2009</a:t>
            </a:r>
            <a:endParaRPr lang="en-US" dirty="0"/>
          </a:p>
        </p:txBody>
      </p:sp>
      <p:sp>
        <p:nvSpPr>
          <p:cNvPr id="3" name="Subtitle 2"/>
          <p:cNvSpPr>
            <a:spLocks noGrp="1"/>
          </p:cNvSpPr>
          <p:nvPr>
            <p:ph type="subTitle" idx="1"/>
          </p:nvPr>
        </p:nvSpPr>
        <p:spPr/>
        <p:txBody>
          <a:bodyPr>
            <a:normAutofit/>
          </a:bodyPr>
          <a:lstStyle/>
          <a:p>
            <a:r>
              <a:rPr lang="en-US" sz="2800" dirty="0" smtClean="0"/>
              <a:t>Bart Mallon, Esq.</a:t>
            </a:r>
          </a:p>
          <a:p>
            <a:r>
              <a:rPr lang="en-US" sz="2800" dirty="0" smtClean="0"/>
              <a:t>www.</a:t>
            </a:r>
            <a:r>
              <a:rPr lang="en-US" sz="2800" dirty="0" smtClean="0">
                <a:solidFill>
                  <a:srgbClr val="002060"/>
                </a:solidFill>
              </a:rPr>
              <a:t>hedgefundlawblog</a:t>
            </a:r>
            <a:r>
              <a:rPr lang="en-US" sz="2800" dirty="0" smtClean="0"/>
              <a:t>.com</a:t>
            </a:r>
            <a:endParaRPr lang="en-US" sz="2800" dirty="0"/>
          </a:p>
        </p:txBody>
      </p:sp>
      <p:pic>
        <p:nvPicPr>
          <p:cNvPr id="6" name="~PP2990.WAV">
            <a:hlinkClick r:id="" action="ppaction://media"/>
          </p:cNvPr>
          <p:cNvPicPr>
            <a:picLocks noRot="1" noChangeAspect="1"/>
          </p:cNvPicPr>
          <p:nvPr>
            <a:wavAudioFile r:embed="rId1" name="~PP2990.WAV"/>
          </p:nvPr>
        </p:nvPicPr>
        <p:blipFill>
          <a:blip r:embed="rId4"/>
          <a:stretch>
            <a:fillRect/>
          </a:stretch>
        </p:blipFill>
        <p:spPr>
          <a:xfrm>
            <a:off x="8702675" y="6416675"/>
            <a:ext cx="304800" cy="304800"/>
          </a:xfrm>
          <a:prstGeom prst="rect">
            <a:avLst/>
          </a:prstGeom>
        </p:spPr>
      </p:pic>
    </p:spTree>
  </p:cSld>
  <p:clrMapOvr>
    <a:masterClrMapping/>
  </p:clrMapOvr>
  <p:transition advTm="38061">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6"/>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762000"/>
          </a:xfrm>
        </p:spPr>
        <p:txBody>
          <a:bodyPr>
            <a:normAutofit/>
          </a:bodyPr>
          <a:lstStyle/>
          <a:p>
            <a:pPr algn="l"/>
            <a:r>
              <a:rPr lang="en-US" sz="3600" dirty="0" smtClean="0">
                <a:solidFill>
                  <a:srgbClr val="002060"/>
                </a:solidFill>
              </a:rPr>
              <a:t>Overview</a:t>
            </a:r>
            <a:endParaRPr lang="en-US" sz="3600" dirty="0">
              <a:solidFill>
                <a:srgbClr val="002060"/>
              </a:solidFill>
            </a:endParaRPr>
          </a:p>
        </p:txBody>
      </p:sp>
      <p:sp>
        <p:nvSpPr>
          <p:cNvPr id="3" name="Content Placeholder 2"/>
          <p:cNvSpPr>
            <a:spLocks noGrp="1"/>
          </p:cNvSpPr>
          <p:nvPr>
            <p:ph idx="1"/>
          </p:nvPr>
        </p:nvSpPr>
        <p:spPr>
          <a:xfrm>
            <a:off x="457200" y="1295400"/>
            <a:ext cx="8229600" cy="5105400"/>
          </a:xfrm>
        </p:spPr>
        <p:txBody>
          <a:bodyPr>
            <a:noAutofit/>
          </a:bodyPr>
          <a:lstStyle/>
          <a:p>
            <a:r>
              <a:rPr lang="en-US" sz="1800" dirty="0" smtClean="0"/>
              <a:t>Initial Considerations</a:t>
            </a:r>
          </a:p>
          <a:p>
            <a:r>
              <a:rPr lang="en-US" sz="1800" dirty="0" smtClean="0"/>
              <a:t>Fund Characteristics</a:t>
            </a:r>
          </a:p>
          <a:p>
            <a:r>
              <a:rPr lang="en-US" sz="1800" dirty="0" smtClean="0"/>
              <a:t>Basic Structure</a:t>
            </a:r>
          </a:p>
          <a:p>
            <a:r>
              <a:rPr lang="en-US" sz="1800" dirty="0" smtClean="0"/>
              <a:t>Structural Issues</a:t>
            </a:r>
          </a:p>
          <a:p>
            <a:r>
              <a:rPr lang="en-US" sz="1800" dirty="0" smtClean="0"/>
              <a:t>Laws</a:t>
            </a:r>
          </a:p>
          <a:p>
            <a:r>
              <a:rPr lang="en-US" sz="1800" dirty="0" smtClean="0"/>
              <a:t>Regulation D</a:t>
            </a:r>
          </a:p>
          <a:p>
            <a:r>
              <a:rPr lang="en-US" sz="1800" dirty="0" smtClean="0"/>
              <a:t>Investors</a:t>
            </a:r>
          </a:p>
          <a:p>
            <a:r>
              <a:rPr lang="en-US" sz="1800" dirty="0" smtClean="0"/>
              <a:t>Registration</a:t>
            </a:r>
          </a:p>
          <a:p>
            <a:r>
              <a:rPr lang="en-US" sz="1800" dirty="0" smtClean="0"/>
              <a:t>Service Providers</a:t>
            </a:r>
          </a:p>
          <a:p>
            <a:r>
              <a:rPr lang="en-US" sz="1800" dirty="0" smtClean="0"/>
              <a:t>Timeline</a:t>
            </a:r>
          </a:p>
          <a:p>
            <a:r>
              <a:rPr lang="en-US" sz="1800" dirty="0" smtClean="0"/>
              <a:t>Offering Documents</a:t>
            </a:r>
          </a:p>
          <a:p>
            <a:r>
              <a:rPr lang="en-US" sz="1800" dirty="0" smtClean="0"/>
              <a:t>Costs</a:t>
            </a:r>
          </a:p>
          <a:p>
            <a:r>
              <a:rPr lang="en-US" sz="1800" dirty="0" smtClean="0"/>
              <a:t>Raising Capital</a:t>
            </a:r>
          </a:p>
          <a:p>
            <a:r>
              <a:rPr lang="en-US" sz="1800" dirty="0" smtClean="0"/>
              <a:t>Other Issues</a:t>
            </a:r>
          </a:p>
          <a:p>
            <a:r>
              <a:rPr lang="en-US" sz="1800" dirty="0" smtClean="0"/>
              <a:t>Disclaimer</a:t>
            </a:r>
            <a:endParaRPr lang="en-US" sz="1800" dirty="0" smtClean="0"/>
          </a:p>
          <a:p>
            <a:endParaRPr lang="en-US" sz="2000" dirty="0"/>
          </a:p>
        </p:txBody>
      </p:sp>
      <p:sp>
        <p:nvSpPr>
          <p:cNvPr id="5" name="Rectangle 4"/>
          <p:cNvSpPr/>
          <p:nvPr/>
        </p:nvSpPr>
        <p:spPr>
          <a:xfrm>
            <a:off x="533400" y="990600"/>
            <a:ext cx="8077200" cy="76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p:nvSpPr>
        <p:spPr>
          <a:xfrm>
            <a:off x="5867400" y="6488668"/>
            <a:ext cx="3276600" cy="369332"/>
          </a:xfrm>
          <a:prstGeom prst="rect">
            <a:avLst/>
          </a:prstGeom>
          <a:noFill/>
        </p:spPr>
        <p:txBody>
          <a:bodyPr wrap="square" rtlCol="0">
            <a:spAutoFit/>
          </a:bodyPr>
          <a:lstStyle/>
          <a:p>
            <a:r>
              <a:rPr lang="en-US" dirty="0" smtClean="0"/>
              <a:t>© www.hedgefundlawblog.com</a:t>
            </a:r>
            <a:endParaRPr lang="en-US" dirty="0"/>
          </a:p>
        </p:txBody>
      </p:sp>
      <p:sp>
        <p:nvSpPr>
          <p:cNvPr id="8" name="Footer Placeholder 7"/>
          <p:cNvSpPr>
            <a:spLocks noGrp="1"/>
          </p:cNvSpPr>
          <p:nvPr>
            <p:ph type="ftr" sz="quarter" idx="11"/>
          </p:nvPr>
        </p:nvSpPr>
        <p:spPr>
          <a:xfrm>
            <a:off x="3124200" y="6248400"/>
            <a:ext cx="2895600" cy="473075"/>
          </a:xfrm>
        </p:spPr>
        <p:txBody>
          <a:bodyPr/>
          <a:lstStyle/>
          <a:p>
            <a:r>
              <a:rPr lang="en-US" dirty="0" smtClean="0"/>
              <a:t>2 of 18</a:t>
            </a:r>
            <a:endParaRPr lang="en-US" dirty="0"/>
          </a:p>
        </p:txBody>
      </p:sp>
      <p:pic>
        <p:nvPicPr>
          <p:cNvPr id="9" name="~PP2660.WAV">
            <a:hlinkClick r:id="" action="ppaction://media"/>
          </p:cNvPr>
          <p:cNvPicPr>
            <a:picLocks noRot="1" noChangeAspect="1"/>
          </p:cNvPicPr>
          <p:nvPr>
            <a:wavAudioFile r:embed="rId1" name="~PP2660.WAV"/>
          </p:nvPr>
        </p:nvPicPr>
        <p:blipFill>
          <a:blip r:embed="rId4"/>
          <a:stretch>
            <a:fillRect/>
          </a:stretch>
        </p:blipFill>
        <p:spPr>
          <a:xfrm>
            <a:off x="8702675" y="6416675"/>
            <a:ext cx="304800" cy="304800"/>
          </a:xfrm>
          <a:prstGeom prst="rect">
            <a:avLst/>
          </a:prstGeom>
        </p:spPr>
      </p:pic>
    </p:spTree>
  </p:cSld>
  <p:clrMapOvr>
    <a:masterClrMapping/>
  </p:clrMapOvr>
  <p:transition advTm="7314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9"/>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447800"/>
            <a:ext cx="8229600" cy="4678363"/>
          </a:xfrm>
        </p:spPr>
        <p:txBody>
          <a:bodyPr/>
          <a:lstStyle/>
          <a:p>
            <a:endParaRPr lang="en-US" dirty="0" smtClean="0"/>
          </a:p>
          <a:p>
            <a:r>
              <a:rPr lang="en-US" dirty="0" smtClean="0"/>
              <a:t>Who </a:t>
            </a:r>
            <a:r>
              <a:rPr lang="en-US" dirty="0" smtClean="0"/>
              <a:t>will be your investors</a:t>
            </a:r>
            <a:r>
              <a:rPr lang="en-US" dirty="0" smtClean="0"/>
              <a:t>?</a:t>
            </a:r>
          </a:p>
          <a:p>
            <a:endParaRPr lang="en-US" dirty="0" smtClean="0"/>
          </a:p>
          <a:p>
            <a:r>
              <a:rPr lang="en-US" dirty="0" smtClean="0"/>
              <a:t>How </a:t>
            </a:r>
            <a:r>
              <a:rPr lang="en-US" dirty="0" smtClean="0"/>
              <a:t>will you get to where you want to go?</a:t>
            </a:r>
            <a:endParaRPr lang="en-US" dirty="0"/>
          </a:p>
        </p:txBody>
      </p:sp>
      <p:sp>
        <p:nvSpPr>
          <p:cNvPr id="5" name="Title 1"/>
          <p:cNvSpPr txBox="1">
            <a:spLocks/>
          </p:cNvSpPr>
          <p:nvPr/>
        </p:nvSpPr>
        <p:spPr>
          <a:xfrm>
            <a:off x="457200" y="304800"/>
            <a:ext cx="8229600" cy="762000"/>
          </a:xfrm>
          <a:prstGeom prst="rect">
            <a:avLst/>
          </a:prstGeom>
        </p:spPr>
        <p:txBody>
          <a:bodyPr vert="horz" lIns="91440" tIns="45720" rIns="91440" bIns="45720" rtlCol="0" anchor="ctr">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sz="3600" dirty="0" smtClean="0">
                <a:solidFill>
                  <a:srgbClr val="002060"/>
                </a:solidFill>
                <a:latin typeface="+mj-lt"/>
                <a:ea typeface="+mj-ea"/>
                <a:cs typeface="+mj-cs"/>
              </a:rPr>
              <a:t>Initial Items to Consider</a:t>
            </a:r>
            <a:endParaRPr kumimoji="0" lang="en-US" sz="3600" b="0" i="0" u="none" strike="noStrike" kern="1200" cap="none" spc="0" normalizeH="0" baseline="0" noProof="0" dirty="0">
              <a:ln>
                <a:noFill/>
              </a:ln>
              <a:solidFill>
                <a:srgbClr val="002060"/>
              </a:solidFill>
              <a:effectLst/>
              <a:uLnTx/>
              <a:uFillTx/>
              <a:latin typeface="+mj-lt"/>
              <a:ea typeface="+mj-ea"/>
              <a:cs typeface="+mj-cs"/>
            </a:endParaRPr>
          </a:p>
        </p:txBody>
      </p:sp>
      <p:sp>
        <p:nvSpPr>
          <p:cNvPr id="10" name="Rectangle 9"/>
          <p:cNvSpPr/>
          <p:nvPr/>
        </p:nvSpPr>
        <p:spPr>
          <a:xfrm>
            <a:off x="533400" y="990600"/>
            <a:ext cx="8077200" cy="76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Footer Placeholder 12"/>
          <p:cNvSpPr>
            <a:spLocks noGrp="1"/>
          </p:cNvSpPr>
          <p:nvPr>
            <p:ph type="ftr" sz="quarter" idx="11"/>
          </p:nvPr>
        </p:nvSpPr>
        <p:spPr/>
        <p:txBody>
          <a:bodyPr/>
          <a:lstStyle/>
          <a:p>
            <a:r>
              <a:rPr lang="en-US" dirty="0" smtClean="0"/>
              <a:t>3 of 18</a:t>
            </a:r>
            <a:endParaRPr lang="en-US" dirty="0"/>
          </a:p>
        </p:txBody>
      </p:sp>
      <p:pic>
        <p:nvPicPr>
          <p:cNvPr id="14" name="~PP3124.WAV">
            <a:hlinkClick r:id="" action="ppaction://media"/>
          </p:cNvPr>
          <p:cNvPicPr>
            <a:picLocks noRot="1" noChangeAspect="1"/>
          </p:cNvPicPr>
          <p:nvPr>
            <a:wavAudioFile r:embed="rId2" name="~PP3124.WAV"/>
          </p:nvPr>
        </p:nvPicPr>
        <p:blipFill>
          <a:blip r:embed="rId5"/>
          <a:stretch>
            <a:fillRect/>
          </a:stretch>
        </p:blipFill>
        <p:spPr>
          <a:xfrm>
            <a:off x="8702675" y="6416675"/>
            <a:ext cx="304800" cy="304800"/>
          </a:xfrm>
          <a:prstGeom prst="rect">
            <a:avLst/>
          </a:prstGeom>
        </p:spPr>
      </p:pic>
    </p:spTree>
    <p:custDataLst>
      <p:tags r:id="rId1"/>
    </p:custDataLst>
  </p:cSld>
  <p:clrMapOvr>
    <a:masterClrMapping/>
  </p:clrMapOvr>
  <p:transition advTm="822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4"/>
                                        </p:tgtEl>
                                      </p:cBhvr>
                                    </p:cmd>
                                  </p:childTnLst>
                                </p:cTn>
                              </p:par>
                            </p:childTnLst>
                          </p:cTn>
                        </p:par>
                      </p:childTnLst>
                    </p:cTn>
                  </p:par>
                  <p:par>
                    <p:cTn id="7" fill="hold">
                      <p:stCondLst>
                        <p:cond delay="indefinite"/>
                      </p:stCondLst>
                      <p:childTnLst>
                        <p:par>
                          <p:cTn id="8" fill="hold">
                            <p:stCondLst>
                              <p:cond delay="0"/>
                            </p:stCondLst>
                            <p:childTnLst>
                              <p:par>
                                <p:cTn id="9" presetID="3" presetClass="entr" presetSubtype="1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blinds(horizontal)">
                                      <p:cBhvr>
                                        <p:cTn id="11" dur="500"/>
                                        <p:tgtEl>
                                          <p:spTgt spid="3">
                                            <p:txEl>
                                              <p:pRg st="1" end="1"/>
                                            </p:txEl>
                                          </p:spTgt>
                                        </p:tgtEl>
                                      </p:cBhvr>
                                    </p:animEffect>
                                  </p:childTnLst>
                                </p:cTn>
                              </p:par>
                              <p:par>
                                <p:cTn id="12" presetID="3" presetClass="entr" presetSubtype="10" fill="hold" nodeType="withEffect">
                                  <p:stCondLst>
                                    <p:cond delay="0"/>
                                  </p:stCondLst>
                                  <p:childTnLst>
                                    <p:set>
                                      <p:cBhvr>
                                        <p:cTn id="13" dur="1" fill="hold">
                                          <p:stCondLst>
                                            <p:cond delay="0"/>
                                          </p:stCondLst>
                                        </p:cTn>
                                        <p:tgtEl>
                                          <p:spTgt spid="3">
                                            <p:txEl>
                                              <p:pRg st="3" end="3"/>
                                            </p:txEl>
                                          </p:spTgt>
                                        </p:tgtEl>
                                        <p:attrNameLst>
                                          <p:attrName>style.visibility</p:attrName>
                                        </p:attrNameLst>
                                      </p:cBhvr>
                                      <p:to>
                                        <p:strVal val="visible"/>
                                      </p:to>
                                    </p:set>
                                    <p:animEffect transition="in" filter="blinds(horizontal)">
                                      <p:cBhvr>
                                        <p:cTn id="14"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15" fill="hold" display="0">
                  <p:stCondLst>
                    <p:cond delay="indefinite"/>
                  </p:stCondLst>
                  <p:endCondLst>
                    <p:cond evt="onPrev" delay="0">
                      <p:tgtEl>
                        <p:sldTgt/>
                      </p:tgtEl>
                    </p:cond>
                    <p:cond evt="onStopAudio" delay="0">
                      <p:tgtEl>
                        <p:sldTgt/>
                      </p:tgtEl>
                    </p:cond>
                  </p:endCondLst>
                </p:cTn>
                <p:tgtEl>
                  <p:spTgt spid="14"/>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a:bodyPr>
          <a:lstStyle/>
          <a:p>
            <a:pPr algn="l"/>
            <a:r>
              <a:rPr lang="en-US" sz="3600" dirty="0" smtClean="0">
                <a:solidFill>
                  <a:srgbClr val="002060"/>
                </a:solidFill>
              </a:rPr>
              <a:t>Hedge Fund Characteristics</a:t>
            </a:r>
            <a:endParaRPr lang="en-US" sz="3600" dirty="0">
              <a:solidFill>
                <a:srgbClr val="002060"/>
              </a:solidFill>
            </a:endParaRPr>
          </a:p>
        </p:txBody>
      </p:sp>
      <p:sp>
        <p:nvSpPr>
          <p:cNvPr id="3" name="Content Placeholder 2"/>
          <p:cNvSpPr>
            <a:spLocks noGrp="1"/>
          </p:cNvSpPr>
          <p:nvPr>
            <p:ph idx="1"/>
          </p:nvPr>
        </p:nvSpPr>
        <p:spPr>
          <a:xfrm>
            <a:off x="457200" y="1371600"/>
            <a:ext cx="8229600" cy="4876800"/>
          </a:xfrm>
        </p:spPr>
        <p:txBody>
          <a:bodyPr>
            <a:normAutofit fontScale="92500" lnSpcReduction="20000"/>
          </a:bodyPr>
          <a:lstStyle/>
          <a:p>
            <a:r>
              <a:rPr lang="en-US" dirty="0" smtClean="0"/>
              <a:t>Trading </a:t>
            </a:r>
            <a:r>
              <a:rPr lang="en-US" dirty="0" smtClean="0"/>
              <a:t>Strategies</a:t>
            </a:r>
          </a:p>
          <a:p>
            <a:pPr lvl="1"/>
            <a:r>
              <a:rPr lang="en-US" dirty="0" smtClean="0"/>
              <a:t>Traditional</a:t>
            </a:r>
          </a:p>
          <a:p>
            <a:pPr lvl="1"/>
            <a:r>
              <a:rPr lang="en-US" dirty="0" smtClean="0"/>
              <a:t>Non-Traditional</a:t>
            </a:r>
            <a:endParaRPr lang="en-US" dirty="0" smtClean="0"/>
          </a:p>
          <a:p>
            <a:pPr lvl="1"/>
            <a:r>
              <a:rPr lang="en-US" dirty="0" smtClean="0"/>
              <a:t>Other </a:t>
            </a:r>
            <a:r>
              <a:rPr lang="en-US" dirty="0" smtClean="0"/>
              <a:t>Pooled Investment Vehicles</a:t>
            </a:r>
          </a:p>
          <a:p>
            <a:endParaRPr lang="en-US" dirty="0" smtClean="0"/>
          </a:p>
          <a:p>
            <a:r>
              <a:rPr lang="en-US" dirty="0" smtClean="0"/>
              <a:t>Fees</a:t>
            </a:r>
          </a:p>
          <a:p>
            <a:pPr lvl="1"/>
            <a:r>
              <a:rPr lang="en-US" dirty="0" smtClean="0"/>
              <a:t>2 and 20</a:t>
            </a:r>
            <a:endParaRPr lang="en-US" dirty="0" smtClean="0"/>
          </a:p>
          <a:p>
            <a:endParaRPr lang="en-US" dirty="0" smtClean="0"/>
          </a:p>
          <a:p>
            <a:r>
              <a:rPr lang="en-US" dirty="0" smtClean="0"/>
              <a:t>Taxation</a:t>
            </a:r>
          </a:p>
          <a:p>
            <a:pPr lvl="1"/>
            <a:r>
              <a:rPr lang="en-US" dirty="0" smtClean="0"/>
              <a:t>“</a:t>
            </a:r>
            <a:r>
              <a:rPr lang="en-US" dirty="0" smtClean="0"/>
              <a:t>pass-through” </a:t>
            </a:r>
            <a:r>
              <a:rPr lang="en-US" dirty="0" smtClean="0"/>
              <a:t>taxation</a:t>
            </a:r>
            <a:endParaRPr lang="en-US" dirty="0" smtClean="0"/>
          </a:p>
          <a:p>
            <a:pPr lvl="1"/>
            <a:r>
              <a:rPr lang="en-US" dirty="0" smtClean="0"/>
              <a:t>tax </a:t>
            </a:r>
            <a:r>
              <a:rPr lang="en-US" dirty="0" smtClean="0"/>
              <a:t>benefit of “allocation” of performance </a:t>
            </a:r>
            <a:r>
              <a:rPr lang="en-US" dirty="0" smtClean="0"/>
              <a:t>fees</a:t>
            </a:r>
            <a:endParaRPr lang="en-US" dirty="0"/>
          </a:p>
        </p:txBody>
      </p:sp>
      <p:sp>
        <p:nvSpPr>
          <p:cNvPr id="5" name="Rectangle 4"/>
          <p:cNvSpPr/>
          <p:nvPr/>
        </p:nvSpPr>
        <p:spPr>
          <a:xfrm>
            <a:off x="533400" y="990600"/>
            <a:ext cx="8077200" cy="76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ooter Placeholder 7"/>
          <p:cNvSpPr>
            <a:spLocks noGrp="1"/>
          </p:cNvSpPr>
          <p:nvPr>
            <p:ph type="ftr" sz="quarter" idx="11"/>
          </p:nvPr>
        </p:nvSpPr>
        <p:spPr/>
        <p:txBody>
          <a:bodyPr/>
          <a:lstStyle/>
          <a:p>
            <a:r>
              <a:rPr lang="en-US" dirty="0" smtClean="0"/>
              <a:t>4 of 18</a:t>
            </a:r>
            <a:endParaRPr lang="en-US" dirty="0"/>
          </a:p>
        </p:txBody>
      </p:sp>
      <p:pic>
        <p:nvPicPr>
          <p:cNvPr id="9" name="~PP3463.WAV">
            <a:hlinkClick r:id="" action="ppaction://media"/>
          </p:cNvPr>
          <p:cNvPicPr>
            <a:picLocks noRot="1" noChangeAspect="1"/>
          </p:cNvPicPr>
          <p:nvPr>
            <a:wavAudioFile r:embed="rId2" name="~PP3463.WAV"/>
          </p:nvPr>
        </p:nvPicPr>
        <p:blipFill>
          <a:blip r:embed="rId5"/>
          <a:stretch>
            <a:fillRect/>
          </a:stretch>
        </p:blipFill>
        <p:spPr>
          <a:xfrm>
            <a:off x="8702675" y="6416675"/>
            <a:ext cx="304800" cy="304800"/>
          </a:xfrm>
          <a:prstGeom prst="rect">
            <a:avLst/>
          </a:prstGeom>
        </p:spPr>
      </p:pic>
    </p:spTree>
    <p:custDataLst>
      <p:tags r:id="rId1"/>
    </p:custDataLst>
  </p:cSld>
  <p:clrMapOvr>
    <a:masterClrMapping/>
  </p:clrMapOvr>
  <p:transition advTm="24993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par>
                                <p:cTn id="7" presetID="3" presetClass="entr" presetSubtype="10" fill="hold" nodeType="withEffect">
                                  <p:stCondLst>
                                    <p:cond delay="0"/>
                                  </p:stCondLst>
                                  <p:childTnLst>
                                    <p:set>
                                      <p:cBhvr>
                                        <p:cTn id="8" dur="1" fill="hold">
                                          <p:stCondLst>
                                            <p:cond delay="0"/>
                                          </p:stCondLst>
                                        </p:cTn>
                                        <p:tgtEl>
                                          <p:spTgt spid="3">
                                            <p:txEl>
                                              <p:pRg st="0" end="0"/>
                                            </p:txEl>
                                          </p:spTgt>
                                        </p:tgtEl>
                                        <p:attrNameLst>
                                          <p:attrName>style.visibility</p:attrName>
                                        </p:attrNameLst>
                                      </p:cBhvr>
                                      <p:to>
                                        <p:strVal val="visible"/>
                                      </p:to>
                                    </p:set>
                                    <p:animEffect transition="in" filter="blinds(horizontal)">
                                      <p:cBhvr>
                                        <p:cTn id="9" dur="500"/>
                                        <p:tgtEl>
                                          <p:spTgt spid="3">
                                            <p:txEl>
                                              <p:pRg st="0" end="0"/>
                                            </p:txEl>
                                          </p:spTgt>
                                        </p:tgtEl>
                                      </p:cBhvr>
                                    </p:animEffect>
                                  </p:childTnLst>
                                </p:cTn>
                              </p:par>
                              <p:par>
                                <p:cTn id="10" presetID="3" presetClass="entr" presetSubtype="10" fill="hold" nodeType="withEffect">
                                  <p:stCondLst>
                                    <p:cond delay="0"/>
                                  </p:stCondLst>
                                  <p:childTnLst>
                                    <p:set>
                                      <p:cBhvr>
                                        <p:cTn id="11" dur="1" fill="hold">
                                          <p:stCondLst>
                                            <p:cond delay="0"/>
                                          </p:stCondLst>
                                        </p:cTn>
                                        <p:tgtEl>
                                          <p:spTgt spid="3">
                                            <p:txEl>
                                              <p:pRg st="5" end="5"/>
                                            </p:txEl>
                                          </p:spTgt>
                                        </p:tgtEl>
                                        <p:attrNameLst>
                                          <p:attrName>style.visibility</p:attrName>
                                        </p:attrNameLst>
                                      </p:cBhvr>
                                      <p:to>
                                        <p:strVal val="visible"/>
                                      </p:to>
                                    </p:set>
                                    <p:animEffect transition="in" filter="blinds(horizontal)">
                                      <p:cBhvr>
                                        <p:cTn id="12" dur="500"/>
                                        <p:tgtEl>
                                          <p:spTgt spid="3">
                                            <p:txEl>
                                              <p:pRg st="5" end="5"/>
                                            </p:txEl>
                                          </p:spTgt>
                                        </p:tgtEl>
                                      </p:cBhvr>
                                    </p:animEffect>
                                  </p:childTnLst>
                                </p:cTn>
                              </p:par>
                              <p:par>
                                <p:cTn id="13" presetID="3" presetClass="entr" presetSubtype="10" fill="hold" nodeType="withEffect">
                                  <p:stCondLst>
                                    <p:cond delay="0"/>
                                  </p:stCondLst>
                                  <p:childTnLst>
                                    <p:set>
                                      <p:cBhvr>
                                        <p:cTn id="14" dur="1" fill="hold">
                                          <p:stCondLst>
                                            <p:cond delay="0"/>
                                          </p:stCondLst>
                                        </p:cTn>
                                        <p:tgtEl>
                                          <p:spTgt spid="3">
                                            <p:txEl>
                                              <p:pRg st="8" end="8"/>
                                            </p:txEl>
                                          </p:spTgt>
                                        </p:tgtEl>
                                        <p:attrNameLst>
                                          <p:attrName>style.visibility</p:attrName>
                                        </p:attrNameLst>
                                      </p:cBhvr>
                                      <p:to>
                                        <p:strVal val="visible"/>
                                      </p:to>
                                    </p:set>
                                    <p:animEffect transition="in" filter="blinds(horizontal)">
                                      <p:cBhvr>
                                        <p:cTn id="15" dur="500"/>
                                        <p:tgtEl>
                                          <p:spTgt spid="3">
                                            <p:txEl>
                                              <p:pRg st="8" end="8"/>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3" presetClass="entr" presetSubtype="10" fill="hold" nodeType="clickEffect">
                                  <p:stCondLst>
                                    <p:cond delay="0"/>
                                  </p:stCondLst>
                                  <p:childTnLst>
                                    <p:set>
                                      <p:cBhvr>
                                        <p:cTn id="19" dur="1" fill="hold">
                                          <p:stCondLst>
                                            <p:cond delay="0"/>
                                          </p:stCondLst>
                                        </p:cTn>
                                        <p:tgtEl>
                                          <p:spTgt spid="3">
                                            <p:txEl>
                                              <p:pRg st="1" end="1"/>
                                            </p:txEl>
                                          </p:spTgt>
                                        </p:tgtEl>
                                        <p:attrNameLst>
                                          <p:attrName>style.visibility</p:attrName>
                                        </p:attrNameLst>
                                      </p:cBhvr>
                                      <p:to>
                                        <p:strVal val="visible"/>
                                      </p:to>
                                    </p:set>
                                    <p:animEffect transition="in" filter="blinds(horizontal)">
                                      <p:cBhvr>
                                        <p:cTn id="20" dur="500"/>
                                        <p:tgtEl>
                                          <p:spTgt spid="3">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3" presetClass="entr" presetSubtype="10" fill="hold"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Effect transition="in" filter="blinds(horizontal)">
                                      <p:cBhvr>
                                        <p:cTn id="25" dur="500"/>
                                        <p:tgtEl>
                                          <p:spTgt spid="3">
                                            <p:txEl>
                                              <p:pRg st="2" end="2"/>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3" presetClass="entr" presetSubtype="10" fill="hold" nodeType="clickEffect">
                                  <p:stCondLst>
                                    <p:cond delay="0"/>
                                  </p:stCondLst>
                                  <p:childTnLst>
                                    <p:set>
                                      <p:cBhvr>
                                        <p:cTn id="29" dur="1" fill="hold">
                                          <p:stCondLst>
                                            <p:cond delay="0"/>
                                          </p:stCondLst>
                                        </p:cTn>
                                        <p:tgtEl>
                                          <p:spTgt spid="3">
                                            <p:txEl>
                                              <p:pRg st="3" end="3"/>
                                            </p:txEl>
                                          </p:spTgt>
                                        </p:tgtEl>
                                        <p:attrNameLst>
                                          <p:attrName>style.visibility</p:attrName>
                                        </p:attrNameLst>
                                      </p:cBhvr>
                                      <p:to>
                                        <p:strVal val="visible"/>
                                      </p:to>
                                    </p:set>
                                    <p:animEffect transition="in" filter="blinds(horizontal)">
                                      <p:cBhvr>
                                        <p:cTn id="30" dur="500"/>
                                        <p:tgtEl>
                                          <p:spTgt spid="3">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3" presetClass="entr" presetSubtype="10" fill="hold" nodeType="click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animEffect transition="in" filter="blinds(horizontal)">
                                      <p:cBhvr>
                                        <p:cTn id="35" dur="500"/>
                                        <p:tgtEl>
                                          <p:spTgt spid="3">
                                            <p:txEl>
                                              <p:pRg st="6" end="6"/>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3" presetClass="entr" presetSubtype="10" fill="hold" nodeType="clickEffect">
                                  <p:stCondLst>
                                    <p:cond delay="0"/>
                                  </p:stCondLst>
                                  <p:childTnLst>
                                    <p:set>
                                      <p:cBhvr>
                                        <p:cTn id="39" dur="1" fill="hold">
                                          <p:stCondLst>
                                            <p:cond delay="0"/>
                                          </p:stCondLst>
                                        </p:cTn>
                                        <p:tgtEl>
                                          <p:spTgt spid="3">
                                            <p:txEl>
                                              <p:pRg st="9" end="9"/>
                                            </p:txEl>
                                          </p:spTgt>
                                        </p:tgtEl>
                                        <p:attrNameLst>
                                          <p:attrName>style.visibility</p:attrName>
                                        </p:attrNameLst>
                                      </p:cBhvr>
                                      <p:to>
                                        <p:strVal val="visible"/>
                                      </p:to>
                                    </p:set>
                                    <p:animEffect transition="in" filter="blinds(horizontal)">
                                      <p:cBhvr>
                                        <p:cTn id="40" dur="500"/>
                                        <p:tgtEl>
                                          <p:spTgt spid="3">
                                            <p:txEl>
                                              <p:pRg st="9" end="9"/>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3" presetClass="entr" presetSubtype="10" fill="hold" nodeType="clickEffect">
                                  <p:stCondLst>
                                    <p:cond delay="0"/>
                                  </p:stCondLst>
                                  <p:childTnLst>
                                    <p:set>
                                      <p:cBhvr>
                                        <p:cTn id="44" dur="1" fill="hold">
                                          <p:stCondLst>
                                            <p:cond delay="0"/>
                                          </p:stCondLst>
                                        </p:cTn>
                                        <p:tgtEl>
                                          <p:spTgt spid="3">
                                            <p:txEl>
                                              <p:pRg st="10" end="10"/>
                                            </p:txEl>
                                          </p:spTgt>
                                        </p:tgtEl>
                                        <p:attrNameLst>
                                          <p:attrName>style.visibility</p:attrName>
                                        </p:attrNameLst>
                                      </p:cBhvr>
                                      <p:to>
                                        <p:strVal val="visible"/>
                                      </p:to>
                                    </p:set>
                                    <p:animEffect transition="in" filter="blinds(horizontal)">
                                      <p:cBhvr>
                                        <p:cTn id="45" dur="5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46" fill="hold" display="0">
                  <p:stCondLst>
                    <p:cond delay="indefinite"/>
                  </p:stCondLst>
                  <p:endCondLst>
                    <p:cond evt="onPrev" delay="0">
                      <p:tgtEl>
                        <p:sldTgt/>
                      </p:tgtEl>
                    </p:cond>
                    <p:cond evt="onStopAudio" delay="0">
                      <p:tgtEl>
                        <p:sldTgt/>
                      </p:tgtEl>
                    </p:cond>
                  </p:endCondLst>
                </p:cTn>
                <p:tgtEl>
                  <p:spTgt spid="9"/>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normAutofit/>
          </a:bodyPr>
          <a:lstStyle/>
          <a:p>
            <a:pPr algn="l"/>
            <a:r>
              <a:rPr lang="en-US" sz="3600" dirty="0" smtClean="0">
                <a:solidFill>
                  <a:srgbClr val="002060"/>
                </a:solidFill>
              </a:rPr>
              <a:t>Basic Fund Structure</a:t>
            </a:r>
            <a:endParaRPr lang="en-US" sz="3600" dirty="0">
              <a:solidFill>
                <a:srgbClr val="002060"/>
              </a:solidFill>
            </a:endParaRPr>
          </a:p>
        </p:txBody>
      </p:sp>
      <p:sp>
        <p:nvSpPr>
          <p:cNvPr id="1028" name="Text Box 4"/>
          <p:cNvSpPr txBox="1">
            <a:spLocks noChangeArrowheads="1"/>
          </p:cNvSpPr>
          <p:nvPr/>
        </p:nvSpPr>
        <p:spPr bwMode="auto">
          <a:xfrm>
            <a:off x="1524000" y="3505200"/>
            <a:ext cx="2743200" cy="685800"/>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US" sz="1100" b="1" i="0" u="none" strike="noStrike" cap="none" normalizeH="0" baseline="0" dirty="0" smtClean="0">
                <a:ln>
                  <a:noFill/>
                </a:ln>
                <a:solidFill>
                  <a:schemeClr val="tx1"/>
                </a:solidFill>
                <a:effectLst/>
                <a:latin typeface="Calibri" pitchFamily="34" charset="0"/>
                <a:cs typeface="Arial" pitchFamily="34" charset="0"/>
              </a:rPr>
              <a:t>Hedge Fund (LP)</a:t>
            </a:r>
            <a:endParaRPr kumimoji="0" lang="en-US" sz="1100" b="1" i="0" u="none" strike="noStrike" cap="none" normalizeH="0" baseline="0" dirty="0" smtClean="0">
              <a:ln>
                <a:noFill/>
              </a:ln>
              <a:solidFill>
                <a:schemeClr val="tx1"/>
              </a:solidFill>
              <a:effectLst/>
              <a:latin typeface="Times New Roman" pitchFamily="18" charset="0"/>
              <a:cs typeface="Arial" pitchFamily="34" charset="0"/>
            </a:endParaRPr>
          </a:p>
          <a:p>
            <a:pPr marL="0" marR="0" lvl="0" indent="0" algn="ctr" defTabSz="914400" rtl="0" eaLnBrk="1" fontAlgn="base" latinLnBrk="0" hangingPunct="1">
              <a:lnSpc>
                <a:spcPct val="100000"/>
              </a:lnSpc>
              <a:spcBef>
                <a:spcPct val="0"/>
              </a:spcBef>
              <a:spcAft>
                <a:spcPts val="1000"/>
              </a:spcAft>
              <a:buClrTx/>
              <a:buSzTx/>
              <a:buFontTx/>
              <a:buNone/>
              <a:tabLst/>
            </a:pPr>
            <a:r>
              <a:rPr kumimoji="0" lang="en-US" sz="1100" b="0" i="0" u="none" strike="noStrike" cap="none" normalizeH="0" baseline="0" dirty="0" smtClean="0">
                <a:ln>
                  <a:noFill/>
                </a:ln>
                <a:solidFill>
                  <a:schemeClr val="tx1"/>
                </a:solidFill>
                <a:effectLst/>
                <a:latin typeface="Calibri" pitchFamily="34" charset="0"/>
                <a:cs typeface="Arial" pitchFamily="34" charset="0"/>
              </a:rPr>
              <a:t>(Bank Account)</a:t>
            </a:r>
          </a:p>
          <a:p>
            <a:pPr marL="0" marR="0" lvl="0" indent="0" algn="ctr" defTabSz="914400" rtl="0" eaLnBrk="1" fontAlgn="base" latinLnBrk="0" hangingPunct="1">
              <a:lnSpc>
                <a:spcPct val="100000"/>
              </a:lnSpc>
              <a:spcBef>
                <a:spcPct val="0"/>
              </a:spcBef>
              <a:spcAft>
                <a:spcPts val="1000"/>
              </a:spcAft>
              <a:buClrTx/>
              <a:buSzTx/>
              <a:buFontTx/>
              <a:buNone/>
              <a:tabLst/>
            </a:pPr>
            <a:endParaRPr kumimoji="0" lang="en-US" sz="1100" b="0" i="0" u="none" strike="noStrike" cap="none" normalizeH="0" baseline="0" dirty="0" smtClean="0">
              <a:ln>
                <a:noFill/>
              </a:ln>
              <a:solidFill>
                <a:schemeClr val="tx1"/>
              </a:solidFill>
              <a:effectLst/>
              <a:latin typeface="Calibri" pitchFamily="34"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endParaRPr kumimoji="0" lang="en-US" sz="1100" b="0" i="0" u="none" strike="noStrike" cap="none" normalizeH="0" baseline="0" dirty="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029" name="Text Box 5"/>
          <p:cNvSpPr txBox="1">
            <a:spLocks noChangeArrowheads="1"/>
          </p:cNvSpPr>
          <p:nvPr/>
        </p:nvSpPr>
        <p:spPr bwMode="auto">
          <a:xfrm>
            <a:off x="609600" y="1676400"/>
            <a:ext cx="1905000" cy="914400"/>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US" sz="1100" b="1" i="0" u="none" strike="noStrike" cap="none" normalizeH="0" baseline="0" dirty="0" smtClean="0">
                <a:ln>
                  <a:noFill/>
                </a:ln>
                <a:solidFill>
                  <a:schemeClr val="tx1"/>
                </a:solidFill>
                <a:effectLst/>
                <a:latin typeface="Calibri" pitchFamily="34" charset="0"/>
                <a:cs typeface="Arial" pitchFamily="34" charset="0"/>
              </a:rPr>
              <a:t>Hedge Fund Investors</a:t>
            </a:r>
          </a:p>
          <a:p>
            <a:pPr marL="0" marR="0" lvl="0" indent="0" algn="ctr" defTabSz="914400" rtl="0" eaLnBrk="1" fontAlgn="base" latinLnBrk="0" hangingPunct="1">
              <a:lnSpc>
                <a:spcPct val="100000"/>
              </a:lnSpc>
              <a:spcBef>
                <a:spcPct val="0"/>
              </a:spcBef>
              <a:spcAft>
                <a:spcPts val="1000"/>
              </a:spcAft>
              <a:buClrTx/>
              <a:buSzTx/>
              <a:buFontTx/>
              <a:buNone/>
              <a:tabLst/>
            </a:pPr>
            <a:r>
              <a:rPr kumimoji="0" lang="en-US" sz="1100" b="0" i="0" u="none" strike="noStrike" cap="none" normalizeH="0" baseline="0" dirty="0" smtClean="0">
                <a:ln>
                  <a:noFill/>
                </a:ln>
                <a:solidFill>
                  <a:schemeClr val="tx1"/>
                </a:solidFill>
                <a:effectLst/>
                <a:latin typeface="Calibri" pitchFamily="34" charset="0"/>
                <a:cs typeface="Arial" pitchFamily="34" charset="0"/>
              </a:rPr>
              <a:t>(Limited Partners)</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030" name="Text Box 6"/>
          <p:cNvSpPr txBox="1">
            <a:spLocks noChangeArrowheads="1"/>
          </p:cNvSpPr>
          <p:nvPr/>
        </p:nvSpPr>
        <p:spPr bwMode="auto">
          <a:xfrm>
            <a:off x="3505200" y="1676400"/>
            <a:ext cx="1905000" cy="914400"/>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US" sz="1100" b="1" i="0" u="none" strike="noStrike" cap="none" normalizeH="0" baseline="0" dirty="0" smtClean="0">
                <a:ln>
                  <a:noFill/>
                </a:ln>
                <a:solidFill>
                  <a:schemeClr val="tx1"/>
                </a:solidFill>
                <a:effectLst/>
                <a:latin typeface="Calibri" pitchFamily="34" charset="0"/>
                <a:cs typeface="Arial" pitchFamily="34" charset="0"/>
              </a:rPr>
              <a:t>Management Company</a:t>
            </a:r>
            <a:endParaRPr kumimoji="0" lang="en-US" sz="1100" b="1" i="0" u="none" strike="noStrike" cap="none" normalizeH="0" baseline="0" dirty="0" smtClean="0">
              <a:ln>
                <a:noFill/>
              </a:ln>
              <a:solidFill>
                <a:schemeClr val="tx1"/>
              </a:solidFill>
              <a:effectLst/>
              <a:latin typeface="Times New Roman" pitchFamily="18" charset="0"/>
              <a:cs typeface="Arial" pitchFamily="34" charset="0"/>
            </a:endParaRPr>
          </a:p>
          <a:p>
            <a:pPr marL="0" marR="0" lvl="0" indent="0" algn="ctr" defTabSz="914400" rtl="0" eaLnBrk="1" fontAlgn="base" latinLnBrk="0" hangingPunct="1">
              <a:lnSpc>
                <a:spcPct val="100000"/>
              </a:lnSpc>
              <a:spcBef>
                <a:spcPct val="0"/>
              </a:spcBef>
              <a:spcAft>
                <a:spcPts val="1000"/>
              </a:spcAft>
              <a:buClrTx/>
              <a:buSzTx/>
              <a:buFontTx/>
              <a:buNone/>
              <a:tabLst/>
            </a:pPr>
            <a:r>
              <a:rPr kumimoji="0" lang="en-US" sz="1100" i="0" u="none" strike="noStrike" cap="none" normalizeH="0" baseline="0" dirty="0" smtClean="0">
                <a:ln>
                  <a:noFill/>
                </a:ln>
                <a:solidFill>
                  <a:schemeClr val="tx1"/>
                </a:solidFill>
                <a:effectLst/>
                <a:latin typeface="Calibri" pitchFamily="34" charset="0"/>
                <a:cs typeface="Arial" pitchFamily="34" charset="0"/>
              </a:rPr>
              <a:t>(LLC)</a:t>
            </a:r>
            <a:endParaRPr kumimoji="0" lang="en-US" sz="1100" i="0" u="none" strike="noStrike" cap="none" normalizeH="0" baseline="0" dirty="0" smtClean="0">
              <a:ln>
                <a:noFill/>
              </a:ln>
              <a:solidFill>
                <a:schemeClr val="tx1"/>
              </a:solidFill>
              <a:effectLst/>
              <a:latin typeface="Times New Roman" pitchFamily="18" charset="0"/>
              <a:cs typeface="Arial" pitchFamily="34" charset="0"/>
            </a:endParaRPr>
          </a:p>
          <a:p>
            <a:pPr marL="0" marR="0" lvl="0" indent="0" algn="ctr" defTabSz="914400" rtl="0" eaLnBrk="1" fontAlgn="base" latinLnBrk="0" hangingPunct="1">
              <a:lnSpc>
                <a:spcPct val="100000"/>
              </a:lnSpc>
              <a:spcBef>
                <a:spcPct val="0"/>
              </a:spcBef>
              <a:spcAft>
                <a:spcPts val="1000"/>
              </a:spcAft>
              <a:buClrTx/>
              <a:buSzTx/>
              <a:buFontTx/>
              <a:buNone/>
              <a:tabLst/>
            </a:pPr>
            <a:endParaRPr kumimoji="0" lang="en-US" sz="1100" b="0" i="0" u="none" strike="noStrike" cap="none" normalizeH="0" baseline="0" dirty="0" smtClean="0">
              <a:ln>
                <a:noFill/>
              </a:ln>
              <a:solidFill>
                <a:schemeClr val="tx1"/>
              </a:solidFill>
              <a:effectLst/>
              <a:latin typeface="Times New Roman" pitchFamily="18" charset="0"/>
              <a:cs typeface="Arial" pitchFamily="34" charset="0"/>
            </a:endParaRPr>
          </a:p>
          <a:p>
            <a:pPr marL="0" marR="0" lvl="0" indent="0" algn="ctr" defTabSz="914400" rtl="0" eaLnBrk="1" fontAlgn="base" latinLnBrk="0" hangingPunct="1">
              <a:lnSpc>
                <a:spcPct val="100000"/>
              </a:lnSpc>
              <a:spcBef>
                <a:spcPct val="0"/>
              </a:spcBef>
              <a:spcAft>
                <a:spcPts val="1000"/>
              </a:spcAft>
              <a:buClrTx/>
              <a:buSzTx/>
              <a:buFontTx/>
              <a:buNone/>
              <a:tabLst/>
            </a:pPr>
            <a:endParaRPr kumimoji="0" lang="en-US" sz="1100" b="0" i="0" u="none" strike="noStrike" cap="none" normalizeH="0" baseline="0" dirty="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endParaRPr kumimoji="0" lang="en-US" sz="1100" b="0" i="0" u="none" strike="noStrike" cap="none" normalizeH="0" baseline="0" dirty="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031" name="Text Box 7"/>
          <p:cNvSpPr txBox="1">
            <a:spLocks noChangeArrowheads="1"/>
          </p:cNvSpPr>
          <p:nvPr/>
        </p:nvSpPr>
        <p:spPr bwMode="auto">
          <a:xfrm>
            <a:off x="1524000" y="4648200"/>
            <a:ext cx="3895725" cy="657225"/>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US" sz="1100" b="1" i="0" u="none" strike="noStrike" cap="none" normalizeH="0" baseline="0" dirty="0" smtClean="0">
                <a:ln>
                  <a:noFill/>
                </a:ln>
                <a:solidFill>
                  <a:schemeClr val="tx1"/>
                </a:solidFill>
                <a:effectLst/>
                <a:latin typeface="Calibri" pitchFamily="34" charset="0"/>
                <a:cs typeface="Arial" pitchFamily="34" charset="0"/>
              </a:rPr>
              <a:t>Hedge Fund (LP)</a:t>
            </a:r>
            <a:endParaRPr kumimoji="0" lang="en-US" sz="1100" b="1" i="0" u="none" strike="noStrike" cap="none" normalizeH="0" baseline="0" dirty="0" smtClean="0">
              <a:ln>
                <a:noFill/>
              </a:ln>
              <a:solidFill>
                <a:schemeClr val="tx1"/>
              </a:solidFill>
              <a:effectLst/>
              <a:latin typeface="Times New Roman" pitchFamily="18" charset="0"/>
              <a:cs typeface="Arial" pitchFamily="34" charset="0"/>
            </a:endParaRPr>
          </a:p>
          <a:p>
            <a:pPr marL="0" marR="0" lvl="0" indent="0" algn="ctr" defTabSz="914400" rtl="0" eaLnBrk="1" fontAlgn="base" latinLnBrk="0" hangingPunct="1">
              <a:lnSpc>
                <a:spcPct val="100000"/>
              </a:lnSpc>
              <a:spcBef>
                <a:spcPct val="0"/>
              </a:spcBef>
              <a:spcAft>
                <a:spcPts val="1000"/>
              </a:spcAft>
              <a:buClrTx/>
              <a:buSzTx/>
              <a:buFontTx/>
              <a:buNone/>
              <a:tabLst/>
            </a:pPr>
            <a:r>
              <a:rPr kumimoji="0" lang="en-US" sz="1100" b="0" i="0" u="none" strike="noStrike" cap="none" normalizeH="0" baseline="0" dirty="0" smtClean="0">
                <a:ln>
                  <a:noFill/>
                </a:ln>
                <a:solidFill>
                  <a:schemeClr val="tx1"/>
                </a:solidFill>
                <a:effectLst/>
                <a:latin typeface="Calibri" pitchFamily="34" charset="0"/>
                <a:cs typeface="Arial" pitchFamily="34" charset="0"/>
              </a:rPr>
              <a:t>(Brokerage Account)</a:t>
            </a:r>
          </a:p>
          <a:p>
            <a:pPr marL="0" marR="0" lvl="0" indent="0" algn="ctr" defTabSz="914400" rtl="0" eaLnBrk="1" fontAlgn="base" latinLnBrk="0" hangingPunct="1">
              <a:lnSpc>
                <a:spcPct val="100000"/>
              </a:lnSpc>
              <a:spcBef>
                <a:spcPct val="0"/>
              </a:spcBef>
              <a:spcAft>
                <a:spcPts val="1000"/>
              </a:spcAft>
              <a:buClrTx/>
              <a:buSzTx/>
              <a:buFontTx/>
              <a:buNone/>
              <a:tabLst/>
            </a:pPr>
            <a:endParaRPr kumimoji="0" lang="en-US" sz="1100" b="0" i="0" u="none" strike="noStrike" cap="none" normalizeH="0" baseline="0" dirty="0" smtClean="0">
              <a:ln>
                <a:noFill/>
              </a:ln>
              <a:solidFill>
                <a:schemeClr val="tx1"/>
              </a:solidFill>
              <a:effectLst/>
              <a:latin typeface="Calibri" pitchFamily="34"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endParaRPr kumimoji="0" lang="en-US" sz="1100" b="0" i="0" u="none" strike="noStrike" cap="none" normalizeH="0" baseline="0" dirty="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032" name="Text Box 8"/>
          <p:cNvSpPr txBox="1">
            <a:spLocks noChangeArrowheads="1"/>
          </p:cNvSpPr>
          <p:nvPr/>
        </p:nvSpPr>
        <p:spPr bwMode="auto">
          <a:xfrm>
            <a:off x="6248400" y="838200"/>
            <a:ext cx="2438400" cy="3448050"/>
          </a:xfrm>
          <a:prstGeom prst="rect">
            <a:avLst/>
          </a:prstGeom>
          <a:solidFill>
            <a:srgbClr val="FFFFFF"/>
          </a:solidFill>
          <a:ln w="38100" cmpd="dbl">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111125" marR="0" lvl="0" indent="-111125" algn="l" defTabSz="914400" rtl="0" eaLnBrk="1" fontAlgn="base" latinLnBrk="0" hangingPunct="1">
              <a:lnSpc>
                <a:spcPct val="100000"/>
              </a:lnSpc>
              <a:spcBef>
                <a:spcPct val="0"/>
              </a:spcBef>
              <a:spcAft>
                <a:spcPts val="1000"/>
              </a:spcAft>
              <a:buClrTx/>
              <a:buSzTx/>
              <a:buFontTx/>
              <a:buNone/>
              <a:tabLst/>
            </a:pPr>
            <a:endParaRPr kumimoji="0" lang="en-US" sz="1000" b="0" i="0" u="none" strike="noStrike" cap="none" normalizeH="0" baseline="0" dirty="0" smtClean="0">
              <a:ln>
                <a:noFill/>
              </a:ln>
              <a:solidFill>
                <a:schemeClr val="tx1"/>
              </a:solidFill>
              <a:effectLst/>
              <a:latin typeface="Times New Roman" pitchFamily="18" charset="0"/>
              <a:cs typeface="Arial" pitchFamily="34" charset="0"/>
            </a:endParaRPr>
          </a:p>
          <a:p>
            <a:pPr marL="111125" marR="0" lvl="1" indent="-111125" algn="l" defTabSz="914400" rtl="0" eaLnBrk="1" fontAlgn="base" latinLnBrk="0" hangingPunct="1">
              <a:lnSpc>
                <a:spcPct val="100000"/>
              </a:lnSpc>
              <a:spcBef>
                <a:spcPct val="0"/>
              </a:spcBef>
              <a:spcAft>
                <a:spcPct val="0"/>
              </a:spcAft>
              <a:buClrTx/>
              <a:buSzTx/>
              <a:buFont typeface="Calibri" pitchFamily="34" charset="0"/>
              <a:buChar char="1"/>
              <a:tabLst/>
            </a:pPr>
            <a:r>
              <a:rPr kumimoji="0" lang="en-US" sz="1000" b="0" i="0" u="none" strike="noStrike" cap="none" normalizeH="0" baseline="0" dirty="0" smtClean="0">
                <a:ln>
                  <a:noFill/>
                </a:ln>
                <a:solidFill>
                  <a:schemeClr val="tx1"/>
                </a:solidFill>
                <a:effectLst/>
                <a:latin typeface="Calibri" pitchFamily="34" charset="0"/>
                <a:cs typeface="Arial" pitchFamily="34" charset="0"/>
              </a:rPr>
              <a:t>Investors make investment in the Fund, payment to the Fund’s bank account*</a:t>
            </a:r>
            <a:endParaRPr kumimoji="0" lang="en-US" sz="1000" b="0" i="0" u="none" strike="noStrike" cap="none" normalizeH="0" baseline="0" dirty="0" smtClean="0">
              <a:ln>
                <a:noFill/>
              </a:ln>
              <a:solidFill>
                <a:schemeClr val="tx1"/>
              </a:solidFill>
              <a:effectLst/>
              <a:latin typeface="Times New Roman" pitchFamily="18" charset="0"/>
              <a:cs typeface="Arial" pitchFamily="34" charset="0"/>
            </a:endParaRPr>
          </a:p>
          <a:p>
            <a:pPr marL="111125" marR="0" lvl="1" indent="-111125" algn="l" defTabSz="914400" rtl="0" eaLnBrk="1" fontAlgn="base" latinLnBrk="0" hangingPunct="1">
              <a:lnSpc>
                <a:spcPct val="100000"/>
              </a:lnSpc>
              <a:spcBef>
                <a:spcPct val="0"/>
              </a:spcBef>
              <a:spcAft>
                <a:spcPct val="0"/>
              </a:spcAft>
              <a:buClrTx/>
              <a:buSzTx/>
              <a:buFont typeface="Calibri" pitchFamily="34" charset="0"/>
              <a:buChar char="2"/>
              <a:tabLst/>
            </a:pPr>
            <a:r>
              <a:rPr kumimoji="0" lang="en-US" sz="1000" b="0" i="0" u="none" strike="noStrike" cap="none" normalizeH="0" baseline="0" dirty="0" smtClean="0">
                <a:ln>
                  <a:noFill/>
                </a:ln>
                <a:solidFill>
                  <a:schemeClr val="tx1"/>
                </a:solidFill>
                <a:effectLst/>
                <a:latin typeface="Calibri" pitchFamily="34" charset="0"/>
                <a:cs typeface="Arial" pitchFamily="34" charset="0"/>
              </a:rPr>
              <a:t>Manager wires money to the Fund’s brokerage account*</a:t>
            </a:r>
            <a:endParaRPr kumimoji="0" lang="en-US" sz="1000" b="0" i="0" u="none" strike="noStrike" cap="none" normalizeH="0" baseline="0" dirty="0" smtClean="0">
              <a:ln>
                <a:noFill/>
              </a:ln>
              <a:solidFill>
                <a:schemeClr val="tx1"/>
              </a:solidFill>
              <a:effectLst/>
              <a:latin typeface="Times New Roman" pitchFamily="18" charset="0"/>
              <a:cs typeface="Arial" pitchFamily="34" charset="0"/>
            </a:endParaRPr>
          </a:p>
          <a:p>
            <a:pPr marL="111125" marR="0" lvl="0" indent="-111125" algn="l" defTabSz="914400" rtl="0" eaLnBrk="1" fontAlgn="base" latinLnBrk="0" hangingPunct="1">
              <a:lnSpc>
                <a:spcPct val="100000"/>
              </a:lnSpc>
              <a:spcBef>
                <a:spcPct val="0"/>
              </a:spcBef>
              <a:spcAft>
                <a:spcPct val="0"/>
              </a:spcAft>
              <a:buClrTx/>
              <a:buSzTx/>
              <a:buFont typeface="Calibri" pitchFamily="34" charset="0"/>
              <a:buChar char="3"/>
              <a:tabLst/>
            </a:pPr>
            <a:r>
              <a:rPr kumimoji="0" lang="en-US" sz="1000" b="0" i="0" u="none" strike="noStrike" cap="none" normalizeH="0" baseline="0" dirty="0" smtClean="0">
                <a:ln>
                  <a:noFill/>
                </a:ln>
                <a:solidFill>
                  <a:schemeClr val="tx1"/>
                </a:solidFill>
                <a:effectLst/>
                <a:latin typeface="Calibri" pitchFamily="34" charset="0"/>
                <a:cs typeface="Arial" pitchFamily="34" charset="0"/>
              </a:rPr>
              <a:t>Fund is managed by the Management Company</a:t>
            </a:r>
          </a:p>
          <a:p>
            <a:pPr marL="111125" marR="0" lvl="0" indent="-111125" algn="l" defTabSz="914400" rtl="0" eaLnBrk="1" fontAlgn="base" latinLnBrk="0" hangingPunct="1">
              <a:lnSpc>
                <a:spcPct val="100000"/>
              </a:lnSpc>
              <a:spcBef>
                <a:spcPct val="0"/>
              </a:spcBef>
              <a:spcAft>
                <a:spcPct val="0"/>
              </a:spcAft>
              <a:buClrTx/>
              <a:buSzTx/>
              <a:buFont typeface="Calibri" pitchFamily="34" charset="0"/>
              <a:buChar char="4"/>
              <a:tabLst/>
            </a:pPr>
            <a:r>
              <a:rPr kumimoji="0" lang="en-US" sz="1000" b="0" i="0" u="none" strike="noStrike" cap="none" normalizeH="0" baseline="0" dirty="0" smtClean="0">
                <a:ln>
                  <a:noFill/>
                </a:ln>
                <a:solidFill>
                  <a:schemeClr val="tx1"/>
                </a:solidFill>
                <a:effectLst/>
                <a:latin typeface="Calibri" pitchFamily="34" charset="0"/>
                <a:cs typeface="Arial" pitchFamily="34" charset="0"/>
              </a:rPr>
              <a:t>Fund makes investments</a:t>
            </a:r>
          </a:p>
          <a:p>
            <a:pPr marL="111125" marR="0" lvl="0" indent="-111125" algn="l" defTabSz="914400" rtl="0" eaLnBrk="1" fontAlgn="base" latinLnBrk="0" hangingPunct="1">
              <a:lnSpc>
                <a:spcPct val="100000"/>
              </a:lnSpc>
              <a:spcBef>
                <a:spcPct val="0"/>
              </a:spcBef>
              <a:spcAft>
                <a:spcPct val="0"/>
              </a:spcAft>
              <a:buClrTx/>
              <a:buSzTx/>
              <a:buFont typeface="Calibri" pitchFamily="34" charset="0"/>
              <a:buChar char="5"/>
              <a:tabLst/>
            </a:pPr>
            <a:r>
              <a:rPr kumimoji="0" lang="en-US" sz="1000" b="0" i="0" u="none" strike="noStrike" cap="none" normalizeH="0" baseline="0" dirty="0" smtClean="0">
                <a:ln>
                  <a:noFill/>
                </a:ln>
                <a:solidFill>
                  <a:schemeClr val="tx1"/>
                </a:solidFill>
                <a:effectLst/>
                <a:latin typeface="Calibri" pitchFamily="34" charset="0"/>
                <a:cs typeface="Arial" pitchFamily="34" charset="0"/>
              </a:rPr>
              <a:t>Fund pays Management Company a management fee (or may be paid from brokerage account)*</a:t>
            </a:r>
            <a:endParaRPr kumimoji="0" lang="en-US" sz="1000" b="0" i="0" u="none" strike="noStrike" cap="none" normalizeH="0" baseline="0" dirty="0" smtClean="0">
              <a:ln>
                <a:noFill/>
              </a:ln>
              <a:solidFill>
                <a:schemeClr val="tx1"/>
              </a:solidFill>
              <a:effectLst/>
              <a:latin typeface="Times New Roman" pitchFamily="18" charset="0"/>
              <a:cs typeface="Arial" pitchFamily="34" charset="0"/>
            </a:endParaRPr>
          </a:p>
          <a:p>
            <a:pPr marL="111125" marR="0" lvl="0" indent="-111125" algn="l" defTabSz="914400" rtl="0" eaLnBrk="1" fontAlgn="base" latinLnBrk="0" hangingPunct="1">
              <a:lnSpc>
                <a:spcPct val="100000"/>
              </a:lnSpc>
              <a:spcBef>
                <a:spcPct val="0"/>
              </a:spcBef>
              <a:spcAft>
                <a:spcPct val="0"/>
              </a:spcAft>
              <a:buClrTx/>
              <a:buSzTx/>
              <a:buFont typeface="Calibri" pitchFamily="34" charset="0"/>
              <a:buChar char="6"/>
              <a:tabLst/>
            </a:pPr>
            <a:r>
              <a:rPr kumimoji="0" lang="en-US" sz="1000" b="0" i="0" u="none" strike="noStrike" cap="none" normalizeH="0" baseline="0" dirty="0" smtClean="0">
                <a:ln>
                  <a:noFill/>
                </a:ln>
                <a:solidFill>
                  <a:schemeClr val="tx1"/>
                </a:solidFill>
                <a:effectLst/>
                <a:latin typeface="Calibri" pitchFamily="34" charset="0"/>
                <a:cs typeface="Arial" pitchFamily="34" charset="0"/>
              </a:rPr>
              <a:t>Fund allocates Management Company a performance allocation </a:t>
            </a:r>
          </a:p>
          <a:p>
            <a:pPr marL="111125" marR="0" lvl="1" indent="-111125" algn="l" defTabSz="914400" rtl="0" eaLnBrk="1" fontAlgn="base" latinLnBrk="0" hangingPunct="1">
              <a:lnSpc>
                <a:spcPct val="100000"/>
              </a:lnSpc>
              <a:spcBef>
                <a:spcPct val="0"/>
              </a:spcBef>
              <a:spcAft>
                <a:spcPct val="0"/>
              </a:spcAft>
              <a:buClrTx/>
              <a:buSzTx/>
              <a:buFont typeface="Calibri" pitchFamily="34" charset="0"/>
              <a:buChar char="7"/>
              <a:tabLst/>
            </a:pPr>
            <a:r>
              <a:rPr kumimoji="0" lang="en-US" sz="1000" b="0" i="0" u="none" strike="noStrike" cap="none" normalizeH="0" baseline="0" dirty="0" smtClean="0">
                <a:ln>
                  <a:noFill/>
                </a:ln>
                <a:solidFill>
                  <a:schemeClr val="tx1"/>
                </a:solidFill>
                <a:effectLst/>
                <a:latin typeface="Calibri" pitchFamily="34" charset="0"/>
                <a:cs typeface="Arial" pitchFamily="34" charset="0"/>
              </a:rPr>
              <a:t>If Investors make withdrawals, the Fund will make a distribution to investors*</a:t>
            </a:r>
          </a:p>
          <a:p>
            <a:pPr marL="457200" marR="0" lvl="1" indent="0" algn="l" defTabSz="914400" rtl="0" eaLnBrk="1" fontAlgn="base" latinLnBrk="0" hangingPunct="1">
              <a:lnSpc>
                <a:spcPct val="100000"/>
              </a:lnSpc>
              <a:spcBef>
                <a:spcPct val="0"/>
              </a:spcBef>
              <a:spcAft>
                <a:spcPts val="1000"/>
              </a:spcAft>
              <a:buClrTx/>
              <a:buSzTx/>
              <a:buFontTx/>
              <a:buNone/>
              <a:tabLst/>
            </a:pPr>
            <a:endParaRPr kumimoji="0" lang="en-US" sz="1000" b="0" i="0" u="none" strike="noStrike" cap="none" normalizeH="0" baseline="0" dirty="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r>
              <a:rPr kumimoji="0" lang="en-US" sz="1000" b="0" i="0" u="none" strike="noStrike" cap="none" normalizeH="0" baseline="0" dirty="0" smtClean="0">
                <a:ln>
                  <a:noFill/>
                </a:ln>
                <a:solidFill>
                  <a:schemeClr val="tx1"/>
                </a:solidFill>
                <a:effectLst/>
                <a:latin typeface="Calibri" pitchFamily="34" charset="0"/>
                <a:cs typeface="Arial" pitchFamily="34" charset="0"/>
              </a:rPr>
              <a:t>* Indicate where there would likely be wire fees</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cxnSp>
        <p:nvCxnSpPr>
          <p:cNvPr id="1033" name="AutoShape 9"/>
          <p:cNvCxnSpPr>
            <a:cxnSpLocks noChangeShapeType="1"/>
          </p:cNvCxnSpPr>
          <p:nvPr/>
        </p:nvCxnSpPr>
        <p:spPr bwMode="auto">
          <a:xfrm rot="16200000" flipH="1">
            <a:off x="1538288" y="2728913"/>
            <a:ext cx="914400" cy="638175"/>
          </a:xfrm>
          <a:prstGeom prst="straightConnector1">
            <a:avLst/>
          </a:prstGeom>
          <a:noFill/>
          <a:ln w="9525">
            <a:solidFill>
              <a:srgbClr val="000000"/>
            </a:solidFill>
            <a:round/>
            <a:headEnd/>
            <a:tailEnd type="triangle" w="med" len="med"/>
          </a:ln>
        </p:spPr>
      </p:cxnSp>
      <p:sp>
        <p:nvSpPr>
          <p:cNvPr id="1034" name="Line 10"/>
          <p:cNvSpPr>
            <a:spLocks noChangeShapeType="1"/>
          </p:cNvSpPr>
          <p:nvPr/>
        </p:nvSpPr>
        <p:spPr bwMode="auto">
          <a:xfrm flipH="1" flipV="1">
            <a:off x="1371600" y="2590800"/>
            <a:ext cx="685800" cy="914400"/>
          </a:xfrm>
          <a:prstGeom prst="line">
            <a:avLst/>
          </a:prstGeom>
          <a:noFill/>
          <a:ln w="9525">
            <a:solidFill>
              <a:srgbClr val="0000FF"/>
            </a:solidFill>
            <a:prstDash val="lgDash"/>
            <a:round/>
            <a:headEnd/>
            <a:tailEnd type="triangle" w="med" len="med"/>
          </a:ln>
        </p:spPr>
        <p:txBody>
          <a:bodyPr vert="horz" wrap="square" lIns="91440" tIns="45720" rIns="91440" bIns="45720" numCol="1" anchor="t" anchorCtr="0" compatLnSpc="1">
            <a:prstTxWarp prst="textNoShape">
              <a:avLst/>
            </a:prstTxWarp>
          </a:bodyPr>
          <a:lstStyle/>
          <a:p>
            <a:endParaRPr lang="en-US"/>
          </a:p>
        </p:txBody>
      </p:sp>
      <p:sp>
        <p:nvSpPr>
          <p:cNvPr id="1035" name="Line 11"/>
          <p:cNvSpPr>
            <a:spLocks noChangeShapeType="1"/>
          </p:cNvSpPr>
          <p:nvPr/>
        </p:nvSpPr>
        <p:spPr bwMode="auto">
          <a:xfrm flipV="1">
            <a:off x="3657600" y="2590800"/>
            <a:ext cx="609600" cy="914400"/>
          </a:xfrm>
          <a:prstGeom prst="line">
            <a:avLst/>
          </a:prstGeom>
          <a:noFill/>
          <a:ln w="9525">
            <a:solidFill>
              <a:srgbClr val="FF0000"/>
            </a:solidFill>
            <a:prstDash val="lgDash"/>
            <a:round/>
            <a:headEnd/>
            <a:tailEnd type="triangle" w="med" len="med"/>
          </a:ln>
        </p:spPr>
        <p:txBody>
          <a:bodyPr vert="horz" wrap="square" lIns="91440" tIns="45720" rIns="91440" bIns="45720" numCol="1" anchor="t" anchorCtr="0" compatLnSpc="1">
            <a:prstTxWarp prst="textNoShape">
              <a:avLst/>
            </a:prstTxWarp>
          </a:bodyPr>
          <a:lstStyle/>
          <a:p>
            <a:endParaRPr lang="en-US"/>
          </a:p>
        </p:txBody>
      </p:sp>
      <p:sp>
        <p:nvSpPr>
          <p:cNvPr id="1036" name="Line 12"/>
          <p:cNvSpPr>
            <a:spLocks noChangeShapeType="1"/>
          </p:cNvSpPr>
          <p:nvPr/>
        </p:nvSpPr>
        <p:spPr bwMode="auto">
          <a:xfrm flipV="1">
            <a:off x="3962400" y="2590800"/>
            <a:ext cx="638175" cy="914400"/>
          </a:xfrm>
          <a:prstGeom prst="line">
            <a:avLst/>
          </a:prstGeom>
          <a:noFill/>
          <a:ln w="9525">
            <a:solidFill>
              <a:srgbClr val="09E572"/>
            </a:solidFill>
            <a:prstDash val="lgDash"/>
            <a:round/>
            <a:headEnd/>
            <a:tailEnd type="triangle" w="med" len="med"/>
          </a:ln>
        </p:spPr>
        <p:txBody>
          <a:bodyPr vert="horz" wrap="square" lIns="91440" tIns="45720" rIns="91440" bIns="45720" numCol="1" anchor="t" anchorCtr="0" compatLnSpc="1">
            <a:prstTxWarp prst="textNoShape">
              <a:avLst/>
            </a:prstTxWarp>
          </a:bodyPr>
          <a:lstStyle/>
          <a:p>
            <a:endParaRPr lang="en-US"/>
          </a:p>
        </p:txBody>
      </p:sp>
      <p:sp>
        <p:nvSpPr>
          <p:cNvPr id="1037" name="Line 13"/>
          <p:cNvSpPr>
            <a:spLocks noChangeShapeType="1"/>
          </p:cNvSpPr>
          <p:nvPr/>
        </p:nvSpPr>
        <p:spPr bwMode="auto">
          <a:xfrm>
            <a:off x="5141592" y="2590800"/>
            <a:ext cx="45719" cy="2057400"/>
          </a:xfrm>
          <a:prstGeom prst="line">
            <a:avLst/>
          </a:prstGeom>
          <a:noFill/>
          <a:ln w="9525">
            <a:solidFill>
              <a:srgbClr val="000000"/>
            </a:solidFill>
            <a:prstDash val="lgDash"/>
            <a:round/>
            <a:headEnd/>
            <a:tailEnd type="triangle" w="med" len="med"/>
          </a:ln>
        </p:spPr>
        <p:txBody>
          <a:bodyPr vert="horz" wrap="square" lIns="91440" tIns="45720" rIns="91440" bIns="45720" numCol="1" anchor="t" anchorCtr="0" compatLnSpc="1">
            <a:prstTxWarp prst="textNoShape">
              <a:avLst/>
            </a:prstTxWarp>
          </a:bodyPr>
          <a:lstStyle/>
          <a:p>
            <a:endParaRPr lang="en-US"/>
          </a:p>
        </p:txBody>
      </p:sp>
      <p:cxnSp>
        <p:nvCxnSpPr>
          <p:cNvPr id="1038" name="AutoShape 14"/>
          <p:cNvCxnSpPr>
            <a:cxnSpLocks noChangeShapeType="1"/>
          </p:cNvCxnSpPr>
          <p:nvPr/>
        </p:nvCxnSpPr>
        <p:spPr bwMode="auto">
          <a:xfrm rot="5400000" flipH="1" flipV="1">
            <a:off x="2667794" y="4418806"/>
            <a:ext cx="457200" cy="1588"/>
          </a:xfrm>
          <a:prstGeom prst="straightConnector1">
            <a:avLst/>
          </a:prstGeom>
          <a:noFill/>
          <a:ln w="9525">
            <a:solidFill>
              <a:srgbClr val="000000"/>
            </a:solidFill>
            <a:round/>
            <a:headEnd type="triangle" w="med" len="med"/>
            <a:tailEnd/>
          </a:ln>
        </p:spPr>
      </p:cxnSp>
      <p:cxnSp>
        <p:nvCxnSpPr>
          <p:cNvPr id="29" name="AutoShape 14"/>
          <p:cNvCxnSpPr>
            <a:cxnSpLocks noChangeShapeType="1"/>
          </p:cNvCxnSpPr>
          <p:nvPr/>
        </p:nvCxnSpPr>
        <p:spPr bwMode="auto">
          <a:xfrm rot="5400000" flipH="1" flipV="1">
            <a:off x="2896394" y="5561806"/>
            <a:ext cx="457200" cy="1588"/>
          </a:xfrm>
          <a:prstGeom prst="straightConnector1">
            <a:avLst/>
          </a:prstGeom>
          <a:noFill/>
          <a:ln w="9525">
            <a:solidFill>
              <a:srgbClr val="000000"/>
            </a:solidFill>
            <a:round/>
            <a:headEnd type="triangle" w="med" len="med"/>
            <a:tailEnd/>
          </a:ln>
        </p:spPr>
      </p:cxnSp>
      <p:sp>
        <p:nvSpPr>
          <p:cNvPr id="1040" name="Text Box 16"/>
          <p:cNvSpPr txBox="1">
            <a:spLocks noChangeArrowheads="1"/>
          </p:cNvSpPr>
          <p:nvPr/>
        </p:nvSpPr>
        <p:spPr bwMode="auto">
          <a:xfrm>
            <a:off x="2667000" y="5867400"/>
            <a:ext cx="13716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US" sz="1100" b="0" i="0" u="none" strike="noStrike" cap="none" normalizeH="0" baseline="0" dirty="0" smtClean="0">
                <a:ln>
                  <a:noFill/>
                </a:ln>
                <a:solidFill>
                  <a:schemeClr val="tx1"/>
                </a:solidFill>
                <a:effectLst/>
                <a:latin typeface="Calibri" pitchFamily="34" charset="0"/>
                <a:cs typeface="Arial" pitchFamily="34" charset="0"/>
              </a:rPr>
              <a:t>Investments</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041" name="Text Box 17"/>
          <p:cNvSpPr txBox="1">
            <a:spLocks noChangeArrowheads="1"/>
          </p:cNvSpPr>
          <p:nvPr/>
        </p:nvSpPr>
        <p:spPr bwMode="auto">
          <a:xfrm>
            <a:off x="6248400" y="4495800"/>
            <a:ext cx="2438400" cy="2133600"/>
          </a:xfrm>
          <a:prstGeom prst="rect">
            <a:avLst/>
          </a:prstGeom>
          <a:solidFill>
            <a:srgbClr val="FFFFFF"/>
          </a:solidFill>
          <a:ln w="38100" cmpd="dbl">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914400" marR="0" lvl="2" indent="0" algn="l" defTabSz="914400" rtl="0" eaLnBrk="1" fontAlgn="base" latinLnBrk="0" hangingPunct="1">
              <a:lnSpc>
                <a:spcPct val="100000"/>
              </a:lnSpc>
              <a:spcBef>
                <a:spcPct val="0"/>
              </a:spcBef>
              <a:spcAft>
                <a:spcPct val="0"/>
              </a:spcAft>
              <a:buClrTx/>
              <a:buSzTx/>
              <a:buFontTx/>
              <a:buNone/>
              <a:tabLst/>
            </a:pPr>
            <a:endParaRPr kumimoji="0" lang="en-US" altLang="ko-KR" sz="1200" b="0" i="0" u="none" strike="noStrike" cap="none" normalizeH="0" baseline="0" dirty="0" smtClean="0">
              <a:ln>
                <a:noFill/>
              </a:ln>
              <a:solidFill>
                <a:schemeClr val="tx1"/>
              </a:solidFill>
              <a:effectLst/>
              <a:latin typeface="Times New Roman" pitchFamily="18" charset="0"/>
              <a:cs typeface="Arial" pitchFamily="34" charset="0"/>
            </a:endParaRPr>
          </a:p>
          <a:p>
            <a:pPr marL="914400" marR="0" lvl="2" indent="0" algn="l" defTabSz="914400" rtl="0" eaLnBrk="1" fontAlgn="base" latinLnBrk="0" hangingPunct="1">
              <a:lnSpc>
                <a:spcPct val="100000"/>
              </a:lnSpc>
              <a:spcBef>
                <a:spcPct val="0"/>
              </a:spcBef>
              <a:spcAft>
                <a:spcPct val="0"/>
              </a:spcAft>
              <a:buClrTx/>
              <a:buSzTx/>
              <a:buFontTx/>
              <a:buNone/>
              <a:tabLst/>
            </a:pPr>
            <a:r>
              <a:rPr kumimoji="0" lang="en-US" altLang="ko-KR" sz="1200" b="0" i="0" u="none" strike="noStrike" cap="none" normalizeH="0" baseline="0" dirty="0" smtClean="0">
                <a:ln>
                  <a:noFill/>
                </a:ln>
                <a:solidFill>
                  <a:schemeClr val="tx1"/>
                </a:solidFill>
                <a:effectLst/>
                <a:latin typeface="Times New Roman" pitchFamily="18" charset="0"/>
                <a:cs typeface="Arial" pitchFamily="34" charset="0"/>
              </a:rPr>
              <a:t>Fees</a:t>
            </a:r>
          </a:p>
          <a:p>
            <a:pPr marL="914400" marR="0" lvl="2" indent="0" algn="l" defTabSz="914400" rtl="0" eaLnBrk="1" fontAlgn="base" latinLnBrk="0" hangingPunct="1">
              <a:lnSpc>
                <a:spcPct val="100000"/>
              </a:lnSpc>
              <a:spcBef>
                <a:spcPct val="0"/>
              </a:spcBef>
              <a:spcAft>
                <a:spcPct val="0"/>
              </a:spcAft>
              <a:buClrTx/>
              <a:buSzTx/>
              <a:buFontTx/>
              <a:buNone/>
              <a:tabLst/>
            </a:pPr>
            <a:endParaRPr kumimoji="0" lang="en-US" altLang="ko-KR" sz="1200" b="0" i="0" u="none" strike="noStrike" cap="none" normalizeH="0" baseline="0" dirty="0" smtClean="0">
              <a:ln>
                <a:noFill/>
              </a:ln>
              <a:solidFill>
                <a:schemeClr val="tx1"/>
              </a:solidFill>
              <a:effectLst/>
              <a:latin typeface="Times New Roman" pitchFamily="18" charset="0"/>
              <a:cs typeface="Arial" pitchFamily="34" charset="0"/>
            </a:endParaRPr>
          </a:p>
          <a:p>
            <a:pPr marL="914400" marR="0" lvl="2" indent="0" algn="l" defTabSz="914400" rtl="0" eaLnBrk="1" fontAlgn="base" latinLnBrk="0" hangingPunct="1">
              <a:lnSpc>
                <a:spcPct val="100000"/>
              </a:lnSpc>
              <a:spcBef>
                <a:spcPct val="0"/>
              </a:spcBef>
              <a:spcAft>
                <a:spcPct val="0"/>
              </a:spcAft>
              <a:buClrTx/>
              <a:buSzTx/>
              <a:buFontTx/>
              <a:buNone/>
              <a:tabLst/>
            </a:pPr>
            <a:r>
              <a:rPr kumimoji="0" lang="en-US" altLang="ko-KR" sz="1200" b="0" i="0" u="none" strike="noStrike" cap="none" normalizeH="0" baseline="0" dirty="0" smtClean="0">
                <a:ln>
                  <a:noFill/>
                </a:ln>
                <a:solidFill>
                  <a:schemeClr val="tx1"/>
                </a:solidFill>
                <a:effectLst/>
                <a:latin typeface="Times New Roman" pitchFamily="18" charset="0"/>
                <a:cs typeface="Arial" pitchFamily="34" charset="0"/>
              </a:rPr>
              <a:t>Allocations</a:t>
            </a:r>
          </a:p>
          <a:p>
            <a:pPr marL="914400" marR="0" lvl="2" indent="0" algn="l" defTabSz="914400" rtl="0" eaLnBrk="1" fontAlgn="base" latinLnBrk="0" hangingPunct="1">
              <a:lnSpc>
                <a:spcPct val="100000"/>
              </a:lnSpc>
              <a:spcBef>
                <a:spcPct val="0"/>
              </a:spcBef>
              <a:spcAft>
                <a:spcPct val="0"/>
              </a:spcAft>
              <a:buClrTx/>
              <a:buSzTx/>
              <a:buFontTx/>
              <a:buNone/>
              <a:tabLst/>
            </a:pPr>
            <a:endParaRPr kumimoji="0" lang="en-US" altLang="ko-KR" sz="1200" b="0" i="0" u="none" strike="noStrike" cap="none" normalizeH="0" baseline="0" dirty="0" smtClean="0">
              <a:ln>
                <a:noFill/>
              </a:ln>
              <a:solidFill>
                <a:schemeClr val="tx1"/>
              </a:solidFill>
              <a:effectLst/>
              <a:latin typeface="Times New Roman" pitchFamily="18" charset="0"/>
              <a:cs typeface="Arial" pitchFamily="34" charset="0"/>
            </a:endParaRPr>
          </a:p>
          <a:p>
            <a:pPr marL="914400" marR="0" lvl="2" indent="0" algn="l" defTabSz="914400" rtl="0" eaLnBrk="1" fontAlgn="base" latinLnBrk="0" hangingPunct="1">
              <a:lnSpc>
                <a:spcPct val="100000"/>
              </a:lnSpc>
              <a:spcBef>
                <a:spcPct val="0"/>
              </a:spcBef>
              <a:spcAft>
                <a:spcPct val="0"/>
              </a:spcAft>
              <a:buClrTx/>
              <a:buSzTx/>
              <a:buFontTx/>
              <a:buNone/>
              <a:tabLst/>
            </a:pPr>
            <a:r>
              <a:rPr kumimoji="0" lang="en-US" altLang="ko-KR" sz="1200" b="0" i="0" u="none" strike="noStrike" cap="none" normalizeH="0" baseline="0" dirty="0" smtClean="0">
                <a:ln>
                  <a:noFill/>
                </a:ln>
                <a:solidFill>
                  <a:schemeClr val="tx1"/>
                </a:solidFill>
                <a:effectLst/>
                <a:latin typeface="Times New Roman" pitchFamily="18" charset="0"/>
                <a:cs typeface="Arial" pitchFamily="34" charset="0"/>
              </a:rPr>
              <a:t>Management</a:t>
            </a:r>
          </a:p>
          <a:p>
            <a:pPr marL="914400" marR="0" lvl="2" indent="0" algn="l" defTabSz="914400" rtl="0" eaLnBrk="1" fontAlgn="base" latinLnBrk="0" hangingPunct="1">
              <a:lnSpc>
                <a:spcPct val="100000"/>
              </a:lnSpc>
              <a:spcBef>
                <a:spcPct val="0"/>
              </a:spcBef>
              <a:spcAft>
                <a:spcPct val="0"/>
              </a:spcAft>
              <a:buClrTx/>
              <a:buSzTx/>
              <a:buFontTx/>
              <a:buNone/>
              <a:tabLst/>
            </a:pPr>
            <a:endParaRPr kumimoji="0" lang="en-US" altLang="ko-KR" sz="1200" b="0" i="0" u="none" strike="noStrike" cap="none" normalizeH="0" baseline="0" dirty="0" smtClean="0">
              <a:ln>
                <a:noFill/>
              </a:ln>
              <a:solidFill>
                <a:schemeClr val="tx1"/>
              </a:solidFill>
              <a:effectLst/>
              <a:latin typeface="Times New Roman" pitchFamily="18" charset="0"/>
              <a:cs typeface="Arial" pitchFamily="34" charset="0"/>
            </a:endParaRPr>
          </a:p>
          <a:p>
            <a:pPr marL="914400" marR="0" lvl="2" indent="0" algn="l" defTabSz="914400" rtl="0" eaLnBrk="1" fontAlgn="base" latinLnBrk="0" hangingPunct="1">
              <a:lnSpc>
                <a:spcPct val="100000"/>
              </a:lnSpc>
              <a:spcBef>
                <a:spcPct val="0"/>
              </a:spcBef>
              <a:spcAft>
                <a:spcPct val="0"/>
              </a:spcAft>
              <a:buClrTx/>
              <a:buSzTx/>
              <a:buFontTx/>
              <a:buNone/>
              <a:tabLst/>
            </a:pPr>
            <a:r>
              <a:rPr kumimoji="0" lang="en-US" altLang="ko-KR" sz="1200" b="0" i="0" u="none" strike="noStrike" cap="none" normalizeH="0" baseline="0" dirty="0" smtClean="0">
                <a:ln>
                  <a:noFill/>
                </a:ln>
                <a:solidFill>
                  <a:schemeClr val="tx1"/>
                </a:solidFill>
                <a:effectLst/>
                <a:latin typeface="Times New Roman" pitchFamily="18" charset="0"/>
                <a:cs typeface="Arial" pitchFamily="34" charset="0"/>
              </a:rPr>
              <a:t>Movement of money</a:t>
            </a:r>
          </a:p>
          <a:p>
            <a:pPr marL="914400" marR="0" lvl="2" indent="0" algn="l" defTabSz="914400" rtl="0" eaLnBrk="1" fontAlgn="base" latinLnBrk="0" hangingPunct="1">
              <a:lnSpc>
                <a:spcPct val="100000"/>
              </a:lnSpc>
              <a:spcBef>
                <a:spcPct val="0"/>
              </a:spcBef>
              <a:spcAft>
                <a:spcPct val="0"/>
              </a:spcAft>
              <a:buClrTx/>
              <a:buSzTx/>
              <a:buFontTx/>
              <a:buNone/>
              <a:tabLst/>
            </a:pPr>
            <a:endParaRPr kumimoji="0" lang="en-US" altLang="ko-KR" sz="1200" b="0" i="0" u="none" strike="noStrike" cap="none" normalizeH="0" baseline="0" dirty="0" smtClean="0">
              <a:ln>
                <a:noFill/>
              </a:ln>
              <a:solidFill>
                <a:schemeClr val="tx1"/>
              </a:solidFill>
              <a:effectLst/>
              <a:latin typeface="Times New Roman" pitchFamily="18" charset="0"/>
              <a:cs typeface="Arial" pitchFamily="34" charset="0"/>
            </a:endParaRPr>
          </a:p>
          <a:p>
            <a:pPr marL="914400" marR="0" lvl="2" indent="0" algn="l" defTabSz="914400" rtl="0" eaLnBrk="1" fontAlgn="base" latinLnBrk="0" hangingPunct="1">
              <a:lnSpc>
                <a:spcPct val="100000"/>
              </a:lnSpc>
              <a:spcBef>
                <a:spcPct val="0"/>
              </a:spcBef>
              <a:spcAft>
                <a:spcPct val="0"/>
              </a:spcAft>
              <a:buClrTx/>
              <a:buSzTx/>
              <a:buFontTx/>
              <a:buNone/>
              <a:tabLst/>
            </a:pPr>
            <a:r>
              <a:rPr kumimoji="0" lang="en-US" altLang="ko-KR" sz="1200" b="0" i="0" u="none" strike="noStrike" cap="none" normalizeH="0" baseline="0" dirty="0" smtClean="0">
                <a:ln>
                  <a:noFill/>
                </a:ln>
                <a:solidFill>
                  <a:schemeClr val="tx1"/>
                </a:solidFill>
                <a:effectLst/>
                <a:latin typeface="Times New Roman" pitchFamily="18" charset="0"/>
                <a:cs typeface="Arial" pitchFamily="34" charset="0"/>
              </a:rPr>
              <a:t>Withdrawal </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042" name="Line 18"/>
          <p:cNvSpPr>
            <a:spLocks noChangeShapeType="1"/>
          </p:cNvSpPr>
          <p:nvPr/>
        </p:nvSpPr>
        <p:spPr bwMode="auto">
          <a:xfrm flipV="1">
            <a:off x="6629400" y="4800600"/>
            <a:ext cx="542925" cy="0"/>
          </a:xfrm>
          <a:prstGeom prst="line">
            <a:avLst/>
          </a:prstGeom>
          <a:noFill/>
          <a:ln w="9525">
            <a:solidFill>
              <a:srgbClr val="FF0000"/>
            </a:solidFill>
            <a:prstDash val="lgDash"/>
            <a:round/>
            <a:headEnd/>
            <a:tailEnd type="triangle" w="med" len="med"/>
          </a:ln>
        </p:spPr>
        <p:txBody>
          <a:bodyPr vert="horz" wrap="square" lIns="91440" tIns="45720" rIns="91440" bIns="45720" numCol="1" anchor="t" anchorCtr="0" compatLnSpc="1">
            <a:prstTxWarp prst="textNoShape">
              <a:avLst/>
            </a:prstTxWarp>
          </a:bodyPr>
          <a:lstStyle/>
          <a:p>
            <a:endParaRPr lang="en-US"/>
          </a:p>
        </p:txBody>
      </p:sp>
      <p:sp>
        <p:nvSpPr>
          <p:cNvPr id="1043" name="Line 19"/>
          <p:cNvSpPr>
            <a:spLocks noChangeShapeType="1"/>
          </p:cNvSpPr>
          <p:nvPr/>
        </p:nvSpPr>
        <p:spPr bwMode="auto">
          <a:xfrm flipV="1">
            <a:off x="6629400" y="5181600"/>
            <a:ext cx="542925" cy="0"/>
          </a:xfrm>
          <a:prstGeom prst="line">
            <a:avLst/>
          </a:prstGeom>
          <a:noFill/>
          <a:ln w="9525">
            <a:solidFill>
              <a:srgbClr val="09E572"/>
            </a:solidFill>
            <a:prstDash val="lgDash"/>
            <a:round/>
            <a:headEnd/>
            <a:tailEnd type="triangle" w="med" len="med"/>
          </a:ln>
        </p:spPr>
        <p:txBody>
          <a:bodyPr vert="horz" wrap="square" lIns="91440" tIns="45720" rIns="91440" bIns="45720" numCol="1" anchor="t" anchorCtr="0" compatLnSpc="1">
            <a:prstTxWarp prst="textNoShape">
              <a:avLst/>
            </a:prstTxWarp>
          </a:bodyPr>
          <a:lstStyle/>
          <a:p>
            <a:endParaRPr lang="en-US"/>
          </a:p>
        </p:txBody>
      </p:sp>
      <p:sp>
        <p:nvSpPr>
          <p:cNvPr id="1044" name="Line 20"/>
          <p:cNvSpPr>
            <a:spLocks noChangeShapeType="1"/>
          </p:cNvSpPr>
          <p:nvPr/>
        </p:nvSpPr>
        <p:spPr bwMode="auto">
          <a:xfrm>
            <a:off x="6629400" y="5562600"/>
            <a:ext cx="504825" cy="0"/>
          </a:xfrm>
          <a:prstGeom prst="line">
            <a:avLst/>
          </a:prstGeom>
          <a:noFill/>
          <a:ln w="9525">
            <a:solidFill>
              <a:srgbClr val="000000"/>
            </a:solidFill>
            <a:prstDash val="lgDash"/>
            <a:round/>
            <a:headEnd/>
            <a:tailEnd type="triangle" w="med" len="med"/>
          </a:ln>
        </p:spPr>
        <p:txBody>
          <a:bodyPr vert="horz" wrap="square" lIns="91440" tIns="45720" rIns="91440" bIns="45720" numCol="1" anchor="t" anchorCtr="0" compatLnSpc="1">
            <a:prstTxWarp prst="textNoShape">
              <a:avLst/>
            </a:prstTxWarp>
          </a:bodyPr>
          <a:lstStyle/>
          <a:p>
            <a:endParaRPr lang="en-US"/>
          </a:p>
        </p:txBody>
      </p:sp>
      <p:cxnSp>
        <p:nvCxnSpPr>
          <p:cNvPr id="1045" name="AutoShape 21"/>
          <p:cNvCxnSpPr>
            <a:cxnSpLocks noChangeShapeType="1"/>
          </p:cNvCxnSpPr>
          <p:nvPr/>
        </p:nvCxnSpPr>
        <p:spPr bwMode="auto">
          <a:xfrm flipH="1">
            <a:off x="6629400" y="5943600"/>
            <a:ext cx="493712" cy="0"/>
          </a:xfrm>
          <a:prstGeom prst="straightConnector1">
            <a:avLst/>
          </a:prstGeom>
          <a:noFill/>
          <a:ln w="9525">
            <a:solidFill>
              <a:srgbClr val="000000"/>
            </a:solidFill>
            <a:round/>
            <a:headEnd type="triangle" w="med" len="med"/>
            <a:tailEnd/>
          </a:ln>
        </p:spPr>
      </p:cxnSp>
      <p:sp>
        <p:nvSpPr>
          <p:cNvPr id="1046" name="Line 22"/>
          <p:cNvSpPr>
            <a:spLocks noChangeShapeType="1"/>
          </p:cNvSpPr>
          <p:nvPr/>
        </p:nvSpPr>
        <p:spPr bwMode="auto">
          <a:xfrm flipV="1">
            <a:off x="6629400" y="6248400"/>
            <a:ext cx="514350" cy="0"/>
          </a:xfrm>
          <a:prstGeom prst="line">
            <a:avLst/>
          </a:prstGeom>
          <a:noFill/>
          <a:ln w="9525">
            <a:solidFill>
              <a:srgbClr val="0000FF"/>
            </a:solidFill>
            <a:prstDash val="lgDash"/>
            <a:round/>
            <a:headEnd/>
            <a:tailEnd type="triangle" w="med" len="med"/>
          </a:ln>
        </p:spPr>
        <p:txBody>
          <a:bodyPr vert="horz" wrap="square" lIns="91440" tIns="45720" rIns="91440" bIns="45720" numCol="1" anchor="t" anchorCtr="0" compatLnSpc="1">
            <a:prstTxWarp prst="textNoShape">
              <a:avLst/>
            </a:prstTxWarp>
          </a:bodyPr>
          <a:lstStyle/>
          <a:p>
            <a:endParaRPr lang="en-US"/>
          </a:p>
        </p:txBody>
      </p:sp>
      <p:sp>
        <p:nvSpPr>
          <p:cNvPr id="1048" name="Text Box 24"/>
          <p:cNvSpPr txBox="1">
            <a:spLocks noChangeArrowheads="1"/>
          </p:cNvSpPr>
          <p:nvPr/>
        </p:nvSpPr>
        <p:spPr bwMode="auto">
          <a:xfrm>
            <a:off x="2057400" y="2819400"/>
            <a:ext cx="304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US" sz="1100" b="0" i="0" u="none" strike="noStrike" cap="none" normalizeH="0" baseline="0" smtClean="0">
                <a:ln>
                  <a:noFill/>
                </a:ln>
                <a:solidFill>
                  <a:schemeClr val="tx1"/>
                </a:solidFill>
                <a:effectLst/>
                <a:latin typeface="Calibri" pitchFamily="34" charset="0"/>
                <a:cs typeface="Arial" pitchFamily="34" charset="0"/>
              </a:rPr>
              <a:t>1.</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049" name="Text Box 25"/>
          <p:cNvSpPr txBox="1">
            <a:spLocks noChangeArrowheads="1"/>
          </p:cNvSpPr>
          <p:nvPr/>
        </p:nvSpPr>
        <p:spPr bwMode="auto">
          <a:xfrm>
            <a:off x="1371600" y="3048000"/>
            <a:ext cx="304800" cy="3429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US" sz="1100" b="0" i="0" u="none" strike="noStrike" cap="none" normalizeH="0" baseline="0" smtClean="0">
                <a:ln>
                  <a:noFill/>
                </a:ln>
                <a:solidFill>
                  <a:schemeClr val="tx1"/>
                </a:solidFill>
                <a:effectLst/>
                <a:latin typeface="Calibri" pitchFamily="34" charset="0"/>
                <a:cs typeface="Arial" pitchFamily="34" charset="0"/>
              </a:rPr>
              <a:t>7.</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050" name="Text Box 26"/>
          <p:cNvSpPr txBox="1">
            <a:spLocks noChangeArrowheads="1"/>
          </p:cNvSpPr>
          <p:nvPr/>
        </p:nvSpPr>
        <p:spPr bwMode="auto">
          <a:xfrm>
            <a:off x="3657600" y="2895600"/>
            <a:ext cx="304800" cy="3429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US" sz="1100" b="0" i="0" u="none" strike="noStrike" cap="none" normalizeH="0" baseline="0" smtClean="0">
                <a:ln>
                  <a:noFill/>
                </a:ln>
                <a:solidFill>
                  <a:schemeClr val="tx1"/>
                </a:solidFill>
                <a:effectLst/>
                <a:latin typeface="Calibri" pitchFamily="34" charset="0"/>
                <a:cs typeface="Arial" pitchFamily="34" charset="0"/>
              </a:rPr>
              <a:t>5.</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051" name="Text Box 27"/>
          <p:cNvSpPr txBox="1">
            <a:spLocks noChangeArrowheads="1"/>
          </p:cNvSpPr>
          <p:nvPr/>
        </p:nvSpPr>
        <p:spPr bwMode="auto">
          <a:xfrm>
            <a:off x="4419600" y="2895600"/>
            <a:ext cx="304800" cy="3429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US" sz="1100" b="0" i="0" u="none" strike="noStrike" cap="none" normalizeH="0" baseline="0" smtClean="0">
                <a:ln>
                  <a:noFill/>
                </a:ln>
                <a:solidFill>
                  <a:schemeClr val="tx1"/>
                </a:solidFill>
                <a:effectLst/>
                <a:latin typeface="Calibri" pitchFamily="34" charset="0"/>
                <a:cs typeface="Arial" pitchFamily="34" charset="0"/>
              </a:rPr>
              <a:t>6.</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052" name="Text Box 28"/>
          <p:cNvSpPr txBox="1">
            <a:spLocks noChangeArrowheads="1"/>
          </p:cNvSpPr>
          <p:nvPr/>
        </p:nvSpPr>
        <p:spPr bwMode="auto">
          <a:xfrm>
            <a:off x="5257800" y="3581400"/>
            <a:ext cx="304800" cy="3429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US" sz="1100" b="0" i="0" u="none" strike="noStrike" cap="none" normalizeH="0" baseline="0" smtClean="0">
                <a:ln>
                  <a:noFill/>
                </a:ln>
                <a:solidFill>
                  <a:schemeClr val="tx1"/>
                </a:solidFill>
                <a:effectLst/>
                <a:latin typeface="Calibri" pitchFamily="34" charset="0"/>
                <a:cs typeface="Arial" pitchFamily="34" charset="0"/>
              </a:rPr>
              <a:t>3.</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053" name="Line 29"/>
          <p:cNvSpPr>
            <a:spLocks noChangeShapeType="1"/>
          </p:cNvSpPr>
          <p:nvPr/>
        </p:nvSpPr>
        <p:spPr bwMode="auto">
          <a:xfrm flipH="1" flipV="1">
            <a:off x="3276600" y="4191000"/>
            <a:ext cx="0" cy="476250"/>
          </a:xfrm>
          <a:prstGeom prst="line">
            <a:avLst/>
          </a:prstGeom>
          <a:noFill/>
          <a:ln w="9525">
            <a:solidFill>
              <a:srgbClr val="0000FF"/>
            </a:solidFill>
            <a:prstDash val="lgDash"/>
            <a:round/>
            <a:headEnd/>
            <a:tailEnd type="triangle" w="med" len="med"/>
          </a:ln>
        </p:spPr>
        <p:txBody>
          <a:bodyPr vert="horz" wrap="square" lIns="91440" tIns="45720" rIns="91440" bIns="45720" numCol="1" anchor="t" anchorCtr="0" compatLnSpc="1">
            <a:prstTxWarp prst="textNoShape">
              <a:avLst/>
            </a:prstTxWarp>
          </a:bodyPr>
          <a:lstStyle/>
          <a:p>
            <a:endParaRPr lang="en-US"/>
          </a:p>
        </p:txBody>
      </p:sp>
      <p:sp>
        <p:nvSpPr>
          <p:cNvPr id="1054" name="Text Box 30"/>
          <p:cNvSpPr txBox="1">
            <a:spLocks noChangeArrowheads="1"/>
          </p:cNvSpPr>
          <p:nvPr/>
        </p:nvSpPr>
        <p:spPr bwMode="auto">
          <a:xfrm>
            <a:off x="2438400" y="4267200"/>
            <a:ext cx="304800" cy="4762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US" sz="1100" b="0" i="0" u="none" strike="noStrike" cap="none" normalizeH="0" baseline="0" smtClean="0">
                <a:ln>
                  <a:noFill/>
                </a:ln>
                <a:solidFill>
                  <a:schemeClr val="tx1"/>
                </a:solidFill>
                <a:effectLst/>
                <a:latin typeface="Calibri" pitchFamily="34" charset="0"/>
                <a:cs typeface="Arial" pitchFamily="34" charset="0"/>
              </a:rPr>
              <a:t>2.</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055" name="Text Box 31"/>
          <p:cNvSpPr txBox="1">
            <a:spLocks noChangeArrowheads="1"/>
          </p:cNvSpPr>
          <p:nvPr/>
        </p:nvSpPr>
        <p:spPr bwMode="auto">
          <a:xfrm>
            <a:off x="3429000" y="4267200"/>
            <a:ext cx="304800" cy="3429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US" sz="1100" b="0" i="0" u="none" strike="noStrike" cap="none" normalizeH="0" baseline="0" smtClean="0">
                <a:ln>
                  <a:noFill/>
                </a:ln>
                <a:solidFill>
                  <a:schemeClr val="tx1"/>
                </a:solidFill>
                <a:effectLst/>
                <a:latin typeface="Calibri" pitchFamily="34" charset="0"/>
                <a:cs typeface="Arial" pitchFamily="34" charset="0"/>
              </a:rPr>
              <a:t>7.</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056" name="Text Box 32"/>
          <p:cNvSpPr txBox="1">
            <a:spLocks noChangeArrowheads="1"/>
          </p:cNvSpPr>
          <p:nvPr/>
        </p:nvSpPr>
        <p:spPr bwMode="auto">
          <a:xfrm>
            <a:off x="3429000" y="5410200"/>
            <a:ext cx="304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US" sz="1100" b="0" i="0" u="none" strike="noStrike" cap="none" normalizeH="0" baseline="0" dirty="0" smtClean="0">
                <a:ln>
                  <a:noFill/>
                </a:ln>
                <a:solidFill>
                  <a:schemeClr val="tx1"/>
                </a:solidFill>
                <a:effectLst/>
                <a:latin typeface="Calibri" pitchFamily="34" charset="0"/>
                <a:cs typeface="Arial" pitchFamily="34" charset="0"/>
              </a:rPr>
              <a:t>4.</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31" name="Rectangle 30"/>
          <p:cNvSpPr/>
          <p:nvPr/>
        </p:nvSpPr>
        <p:spPr>
          <a:xfrm>
            <a:off x="533400" y="990600"/>
            <a:ext cx="5334000" cy="457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Footer Placeholder 33"/>
          <p:cNvSpPr>
            <a:spLocks noGrp="1"/>
          </p:cNvSpPr>
          <p:nvPr>
            <p:ph type="ftr" sz="quarter" idx="11"/>
          </p:nvPr>
        </p:nvSpPr>
        <p:spPr/>
        <p:txBody>
          <a:bodyPr/>
          <a:lstStyle/>
          <a:p>
            <a:r>
              <a:rPr lang="en-US" dirty="0" smtClean="0"/>
              <a:t>5 of 18</a:t>
            </a:r>
            <a:endParaRPr lang="en-US" dirty="0"/>
          </a:p>
        </p:txBody>
      </p:sp>
      <p:pic>
        <p:nvPicPr>
          <p:cNvPr id="35" name="~PP3471.WAV">
            <a:hlinkClick r:id="" action="ppaction://media"/>
          </p:cNvPr>
          <p:cNvPicPr>
            <a:picLocks noRot="1" noChangeAspect="1"/>
          </p:cNvPicPr>
          <p:nvPr>
            <a:wavAudioFile r:embed="rId1" name="~PP3471.WAV"/>
          </p:nvPr>
        </p:nvPicPr>
        <p:blipFill>
          <a:blip r:embed="rId3"/>
          <a:stretch>
            <a:fillRect/>
          </a:stretch>
        </p:blipFill>
        <p:spPr>
          <a:xfrm>
            <a:off x="8702675" y="6416675"/>
            <a:ext cx="304800" cy="304800"/>
          </a:xfrm>
          <a:prstGeom prst="rect">
            <a:avLst/>
          </a:prstGeom>
        </p:spPr>
      </p:pic>
    </p:spTree>
  </p:cSld>
  <p:clrMapOvr>
    <a:masterClrMapping/>
  </p:clrMapOvr>
  <p:transition advTm="12671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35"/>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a:bodyPr>
          <a:lstStyle/>
          <a:p>
            <a:pPr algn="l"/>
            <a:r>
              <a:rPr lang="en-US" sz="3600" dirty="0" smtClean="0">
                <a:solidFill>
                  <a:srgbClr val="002060"/>
                </a:solidFill>
              </a:rPr>
              <a:t>Structural Issues</a:t>
            </a:r>
            <a:endParaRPr lang="en-US" sz="3600" dirty="0">
              <a:solidFill>
                <a:srgbClr val="002060"/>
              </a:solidFill>
            </a:endParaRPr>
          </a:p>
        </p:txBody>
      </p:sp>
      <p:sp>
        <p:nvSpPr>
          <p:cNvPr id="3" name="Content Placeholder 2"/>
          <p:cNvSpPr>
            <a:spLocks noGrp="1"/>
          </p:cNvSpPr>
          <p:nvPr>
            <p:ph idx="1"/>
          </p:nvPr>
        </p:nvSpPr>
        <p:spPr>
          <a:xfrm>
            <a:off x="457200" y="1371600"/>
            <a:ext cx="8077200" cy="5029200"/>
          </a:xfrm>
        </p:spPr>
        <p:txBody>
          <a:bodyPr>
            <a:normAutofit fontScale="47500" lnSpcReduction="20000"/>
          </a:bodyPr>
          <a:lstStyle/>
          <a:p>
            <a:r>
              <a:rPr lang="en-US" dirty="0" smtClean="0"/>
              <a:t>Fund </a:t>
            </a:r>
            <a:r>
              <a:rPr lang="en-US" dirty="0" smtClean="0"/>
              <a:t>structure/ Investors</a:t>
            </a:r>
          </a:p>
          <a:p>
            <a:endParaRPr lang="en-US" dirty="0" smtClean="0"/>
          </a:p>
          <a:p>
            <a:r>
              <a:rPr lang="en-US" dirty="0" smtClean="0"/>
              <a:t>Minimum </a:t>
            </a:r>
            <a:r>
              <a:rPr lang="en-US" dirty="0" smtClean="0"/>
              <a:t>Investments</a:t>
            </a:r>
          </a:p>
          <a:p>
            <a:pPr lvl="1"/>
            <a:r>
              <a:rPr lang="en-US" dirty="0" smtClean="0"/>
              <a:t>Initial, Subsequent, In-kind, Maximum</a:t>
            </a:r>
            <a:endParaRPr lang="en-US" dirty="0" smtClean="0"/>
          </a:p>
          <a:p>
            <a:endParaRPr lang="en-US" dirty="0" smtClean="0"/>
          </a:p>
          <a:p>
            <a:r>
              <a:rPr lang="en-US" dirty="0" smtClean="0"/>
              <a:t>Withdrawal </a:t>
            </a:r>
            <a:r>
              <a:rPr lang="en-US" dirty="0" smtClean="0"/>
              <a:t>and Contribution Periods</a:t>
            </a:r>
          </a:p>
          <a:p>
            <a:pPr lvl="1"/>
            <a:r>
              <a:rPr lang="en-US" dirty="0" smtClean="0"/>
              <a:t>Monthly, Quarterly, </a:t>
            </a:r>
            <a:r>
              <a:rPr lang="en-US" dirty="0" smtClean="0"/>
              <a:t>Yearly; Lock-up; Gate Provision; In-kind; Distributions</a:t>
            </a:r>
          </a:p>
          <a:p>
            <a:pPr lvl="0">
              <a:defRPr/>
            </a:pPr>
            <a:endParaRPr lang="en-US" dirty="0" smtClean="0"/>
          </a:p>
          <a:p>
            <a:pPr lvl="0">
              <a:defRPr/>
            </a:pPr>
            <a:r>
              <a:rPr lang="en-US" dirty="0" smtClean="0"/>
              <a:t>Fees </a:t>
            </a:r>
            <a:endParaRPr lang="en-US" dirty="0"/>
          </a:p>
          <a:p>
            <a:pPr lvl="1">
              <a:defRPr/>
            </a:pPr>
            <a:r>
              <a:rPr lang="en-US" dirty="0"/>
              <a:t>Management and </a:t>
            </a:r>
            <a:r>
              <a:rPr lang="en-US" dirty="0" smtClean="0"/>
              <a:t>Performance; High Watermark; Hurdle Rate</a:t>
            </a:r>
            <a:endParaRPr lang="en-US" dirty="0"/>
          </a:p>
          <a:p>
            <a:pPr lvl="0">
              <a:defRPr/>
            </a:pPr>
            <a:endParaRPr lang="en-US" dirty="0" smtClean="0"/>
          </a:p>
          <a:p>
            <a:pPr lvl="0">
              <a:defRPr/>
            </a:pPr>
            <a:r>
              <a:rPr lang="en-US" dirty="0" smtClean="0"/>
              <a:t>Management </a:t>
            </a:r>
            <a:r>
              <a:rPr lang="en-US" dirty="0"/>
              <a:t>registration status</a:t>
            </a:r>
          </a:p>
          <a:p>
            <a:pPr lvl="0">
              <a:defRPr/>
            </a:pPr>
            <a:endParaRPr lang="en-US" dirty="0" smtClean="0"/>
          </a:p>
          <a:p>
            <a:pPr lvl="0">
              <a:defRPr/>
            </a:pPr>
            <a:r>
              <a:rPr lang="en-US" dirty="0" smtClean="0"/>
              <a:t>Reports </a:t>
            </a:r>
            <a:r>
              <a:rPr lang="en-US" dirty="0"/>
              <a:t>to investors</a:t>
            </a:r>
          </a:p>
          <a:p>
            <a:pPr lvl="0">
              <a:defRPr/>
            </a:pPr>
            <a:endParaRPr lang="en-US" dirty="0" smtClean="0"/>
          </a:p>
          <a:p>
            <a:pPr lvl="0">
              <a:defRPr/>
            </a:pPr>
            <a:r>
              <a:rPr lang="en-US" dirty="0" smtClean="0"/>
              <a:t>Selling </a:t>
            </a:r>
            <a:r>
              <a:rPr lang="en-US" dirty="0"/>
              <a:t>commissions</a:t>
            </a:r>
          </a:p>
          <a:p>
            <a:pPr lvl="0">
              <a:defRPr/>
            </a:pPr>
            <a:endParaRPr lang="en-US" dirty="0" smtClean="0"/>
          </a:p>
          <a:p>
            <a:pPr lvl="0">
              <a:defRPr/>
            </a:pPr>
            <a:r>
              <a:rPr lang="en-US" dirty="0" smtClean="0"/>
              <a:t>Expenses</a:t>
            </a:r>
            <a:endParaRPr lang="en-US" dirty="0"/>
          </a:p>
          <a:p>
            <a:pPr lvl="0">
              <a:defRPr/>
            </a:pPr>
            <a:endParaRPr lang="en-US" dirty="0" smtClean="0"/>
          </a:p>
          <a:p>
            <a:pPr lvl="0">
              <a:defRPr/>
            </a:pPr>
            <a:r>
              <a:rPr lang="en-US" dirty="0" smtClean="0"/>
              <a:t>Asset </a:t>
            </a:r>
            <a:r>
              <a:rPr lang="en-US" dirty="0"/>
              <a:t>valuation practices</a:t>
            </a:r>
          </a:p>
          <a:p>
            <a:pPr lvl="1"/>
            <a:endParaRPr lang="en-US" dirty="0" smtClean="0"/>
          </a:p>
          <a:p>
            <a:endParaRPr lang="en-US" dirty="0" smtClean="0"/>
          </a:p>
          <a:p>
            <a:endParaRPr lang="en-US" dirty="0" smtClean="0"/>
          </a:p>
          <a:p>
            <a:endParaRPr lang="en-US" dirty="0" smtClean="0"/>
          </a:p>
          <a:p>
            <a:endParaRPr lang="en-US" dirty="0"/>
          </a:p>
        </p:txBody>
      </p:sp>
      <p:sp>
        <p:nvSpPr>
          <p:cNvPr id="4" name="Rectangle 3"/>
          <p:cNvSpPr/>
          <p:nvPr/>
        </p:nvSpPr>
        <p:spPr>
          <a:xfrm>
            <a:off x="533400" y="990600"/>
            <a:ext cx="8077200" cy="76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ooter Placeholder 7"/>
          <p:cNvSpPr>
            <a:spLocks noGrp="1"/>
          </p:cNvSpPr>
          <p:nvPr>
            <p:ph type="ftr" sz="quarter" idx="11"/>
          </p:nvPr>
        </p:nvSpPr>
        <p:spPr/>
        <p:txBody>
          <a:bodyPr/>
          <a:lstStyle/>
          <a:p>
            <a:r>
              <a:rPr lang="en-US" dirty="0" smtClean="0"/>
              <a:t>6 of 18</a:t>
            </a:r>
            <a:endParaRPr lang="en-US" dirty="0"/>
          </a:p>
        </p:txBody>
      </p:sp>
      <p:pic>
        <p:nvPicPr>
          <p:cNvPr id="9" name="~PP1425.WAV">
            <a:hlinkClick r:id="" action="ppaction://media"/>
          </p:cNvPr>
          <p:cNvPicPr>
            <a:picLocks noRot="1" noChangeAspect="1"/>
          </p:cNvPicPr>
          <p:nvPr>
            <a:wavAudioFile r:embed="rId2" name="~PP1425.WAV"/>
          </p:nvPr>
        </p:nvPicPr>
        <p:blipFill>
          <a:blip r:embed="rId5"/>
          <a:stretch>
            <a:fillRect/>
          </a:stretch>
        </p:blipFill>
        <p:spPr>
          <a:xfrm>
            <a:off x="8702675" y="6416675"/>
            <a:ext cx="304800" cy="304800"/>
          </a:xfrm>
          <a:prstGeom prst="rect">
            <a:avLst/>
          </a:prstGeom>
        </p:spPr>
      </p:pic>
    </p:spTree>
    <p:custDataLst>
      <p:tags r:id="rId1"/>
    </p:custDataLst>
  </p:cSld>
  <p:clrMapOvr>
    <a:masterClrMapping/>
  </p:clrMapOvr>
  <p:transition advTm="10828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par>
                    <p:cTn id="7" fill="hold">
                      <p:stCondLst>
                        <p:cond delay="indefinite"/>
                      </p:stCondLst>
                      <p:childTnLst>
                        <p:par>
                          <p:cTn id="8" fill="hold">
                            <p:stCondLst>
                              <p:cond delay="0"/>
                            </p:stCondLst>
                            <p:childTnLst>
                              <p:par>
                                <p:cTn id="9" presetID="3" presetClass="entr" presetSubtype="1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blinds(horizontal)">
                                      <p:cBhvr>
                                        <p:cTn id="11" dur="500"/>
                                        <p:tgtEl>
                                          <p:spTgt spid="3">
                                            <p:txEl>
                                              <p:pRg st="0" end="0"/>
                                            </p:txEl>
                                          </p:spTgt>
                                        </p:tgtEl>
                                      </p:cBhvr>
                                    </p:animEffect>
                                  </p:childTnLst>
                                </p:cTn>
                              </p:par>
                              <p:par>
                                <p:cTn id="12" presetID="3" presetClass="entr" presetSubtype="10" fill="hold" nodeType="with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blinds(horizontal)">
                                      <p:cBhvr>
                                        <p:cTn id="14" dur="500"/>
                                        <p:tgtEl>
                                          <p:spTgt spid="3">
                                            <p:txEl>
                                              <p:pRg st="2" end="2"/>
                                            </p:txEl>
                                          </p:spTgt>
                                        </p:tgtEl>
                                      </p:cBhvr>
                                    </p:animEffect>
                                  </p:childTnLst>
                                </p:cTn>
                              </p:par>
                              <p:par>
                                <p:cTn id="15" presetID="3" presetClass="entr" presetSubtype="10" fill="hold"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blinds(horizontal)">
                                      <p:cBhvr>
                                        <p:cTn id="17" dur="500"/>
                                        <p:tgtEl>
                                          <p:spTgt spid="3">
                                            <p:txEl>
                                              <p:pRg st="3" end="3"/>
                                            </p:txEl>
                                          </p:spTgt>
                                        </p:tgtEl>
                                      </p:cBhvr>
                                    </p:animEffect>
                                  </p:childTnLst>
                                </p:cTn>
                              </p:par>
                              <p:par>
                                <p:cTn id="18" presetID="3" presetClass="entr" presetSubtype="10" fill="hold" nodeType="withEffect">
                                  <p:stCondLst>
                                    <p:cond delay="0"/>
                                  </p:stCondLst>
                                  <p:childTnLst>
                                    <p:set>
                                      <p:cBhvr>
                                        <p:cTn id="19" dur="1" fill="hold">
                                          <p:stCondLst>
                                            <p:cond delay="0"/>
                                          </p:stCondLst>
                                        </p:cTn>
                                        <p:tgtEl>
                                          <p:spTgt spid="3">
                                            <p:txEl>
                                              <p:pRg st="5" end="5"/>
                                            </p:txEl>
                                          </p:spTgt>
                                        </p:tgtEl>
                                        <p:attrNameLst>
                                          <p:attrName>style.visibility</p:attrName>
                                        </p:attrNameLst>
                                      </p:cBhvr>
                                      <p:to>
                                        <p:strVal val="visible"/>
                                      </p:to>
                                    </p:set>
                                    <p:animEffect transition="in" filter="blinds(horizontal)">
                                      <p:cBhvr>
                                        <p:cTn id="20" dur="500"/>
                                        <p:tgtEl>
                                          <p:spTgt spid="3">
                                            <p:txEl>
                                              <p:pRg st="5" end="5"/>
                                            </p:txEl>
                                          </p:spTgt>
                                        </p:tgtEl>
                                      </p:cBhvr>
                                    </p:animEffect>
                                  </p:childTnLst>
                                </p:cTn>
                              </p:par>
                              <p:par>
                                <p:cTn id="21" presetID="3" presetClass="entr" presetSubtype="10" fill="hold"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animEffect transition="in" filter="blinds(horizontal)">
                                      <p:cBhvr>
                                        <p:cTn id="23" dur="500"/>
                                        <p:tgtEl>
                                          <p:spTgt spid="3">
                                            <p:txEl>
                                              <p:pRg st="6" end="6"/>
                                            </p:txEl>
                                          </p:spTgt>
                                        </p:tgtEl>
                                      </p:cBhvr>
                                    </p:animEffect>
                                  </p:childTnLst>
                                </p:cTn>
                              </p:par>
                              <p:par>
                                <p:cTn id="24" presetID="3" presetClass="entr" presetSubtype="10" fill="hold" nodeType="withEffect">
                                  <p:stCondLst>
                                    <p:cond delay="0"/>
                                  </p:stCondLst>
                                  <p:childTnLst>
                                    <p:set>
                                      <p:cBhvr>
                                        <p:cTn id="25" dur="1" fill="hold">
                                          <p:stCondLst>
                                            <p:cond delay="0"/>
                                          </p:stCondLst>
                                        </p:cTn>
                                        <p:tgtEl>
                                          <p:spTgt spid="3">
                                            <p:txEl>
                                              <p:pRg st="8" end="8"/>
                                            </p:txEl>
                                          </p:spTgt>
                                        </p:tgtEl>
                                        <p:attrNameLst>
                                          <p:attrName>style.visibility</p:attrName>
                                        </p:attrNameLst>
                                      </p:cBhvr>
                                      <p:to>
                                        <p:strVal val="visible"/>
                                      </p:to>
                                    </p:set>
                                    <p:animEffect transition="in" filter="blinds(horizontal)">
                                      <p:cBhvr>
                                        <p:cTn id="26" dur="500"/>
                                        <p:tgtEl>
                                          <p:spTgt spid="3">
                                            <p:txEl>
                                              <p:pRg st="8" end="8"/>
                                            </p:txEl>
                                          </p:spTgt>
                                        </p:tgtEl>
                                      </p:cBhvr>
                                    </p:animEffect>
                                  </p:childTnLst>
                                </p:cTn>
                              </p:par>
                              <p:par>
                                <p:cTn id="27" presetID="3" presetClass="entr" presetSubtype="10" fill="hold" nodeType="with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animEffect transition="in" filter="blinds(horizontal)">
                                      <p:cBhvr>
                                        <p:cTn id="29" dur="500"/>
                                        <p:tgtEl>
                                          <p:spTgt spid="3">
                                            <p:txEl>
                                              <p:pRg st="9" end="9"/>
                                            </p:txEl>
                                          </p:spTgt>
                                        </p:tgtEl>
                                      </p:cBhvr>
                                    </p:animEffect>
                                  </p:childTnLst>
                                </p:cTn>
                              </p:par>
                              <p:par>
                                <p:cTn id="30" presetID="3" presetClass="entr" presetSubtype="10" fill="hold" nodeType="withEffect">
                                  <p:stCondLst>
                                    <p:cond delay="0"/>
                                  </p:stCondLst>
                                  <p:childTnLst>
                                    <p:set>
                                      <p:cBhvr>
                                        <p:cTn id="31" dur="1" fill="hold">
                                          <p:stCondLst>
                                            <p:cond delay="0"/>
                                          </p:stCondLst>
                                        </p:cTn>
                                        <p:tgtEl>
                                          <p:spTgt spid="3">
                                            <p:txEl>
                                              <p:pRg st="11" end="11"/>
                                            </p:txEl>
                                          </p:spTgt>
                                        </p:tgtEl>
                                        <p:attrNameLst>
                                          <p:attrName>style.visibility</p:attrName>
                                        </p:attrNameLst>
                                      </p:cBhvr>
                                      <p:to>
                                        <p:strVal val="visible"/>
                                      </p:to>
                                    </p:set>
                                    <p:animEffect transition="in" filter="blinds(horizontal)">
                                      <p:cBhvr>
                                        <p:cTn id="32" dur="500"/>
                                        <p:tgtEl>
                                          <p:spTgt spid="3">
                                            <p:txEl>
                                              <p:pRg st="11" end="11"/>
                                            </p:txEl>
                                          </p:spTgt>
                                        </p:tgtEl>
                                      </p:cBhvr>
                                    </p:animEffect>
                                  </p:childTnLst>
                                </p:cTn>
                              </p:par>
                              <p:par>
                                <p:cTn id="33" presetID="3" presetClass="entr" presetSubtype="10" fill="hold" nodeType="withEffect">
                                  <p:stCondLst>
                                    <p:cond delay="0"/>
                                  </p:stCondLst>
                                  <p:childTnLst>
                                    <p:set>
                                      <p:cBhvr>
                                        <p:cTn id="34" dur="1" fill="hold">
                                          <p:stCondLst>
                                            <p:cond delay="0"/>
                                          </p:stCondLst>
                                        </p:cTn>
                                        <p:tgtEl>
                                          <p:spTgt spid="3">
                                            <p:txEl>
                                              <p:pRg st="13" end="13"/>
                                            </p:txEl>
                                          </p:spTgt>
                                        </p:tgtEl>
                                        <p:attrNameLst>
                                          <p:attrName>style.visibility</p:attrName>
                                        </p:attrNameLst>
                                      </p:cBhvr>
                                      <p:to>
                                        <p:strVal val="visible"/>
                                      </p:to>
                                    </p:set>
                                    <p:animEffect transition="in" filter="blinds(horizontal)">
                                      <p:cBhvr>
                                        <p:cTn id="35" dur="500"/>
                                        <p:tgtEl>
                                          <p:spTgt spid="3">
                                            <p:txEl>
                                              <p:pRg st="13" end="13"/>
                                            </p:txEl>
                                          </p:spTgt>
                                        </p:tgtEl>
                                      </p:cBhvr>
                                    </p:animEffect>
                                  </p:childTnLst>
                                </p:cTn>
                              </p:par>
                              <p:par>
                                <p:cTn id="36" presetID="3" presetClass="entr" presetSubtype="10" fill="hold" nodeType="withEffect">
                                  <p:stCondLst>
                                    <p:cond delay="0"/>
                                  </p:stCondLst>
                                  <p:childTnLst>
                                    <p:set>
                                      <p:cBhvr>
                                        <p:cTn id="37" dur="1" fill="hold">
                                          <p:stCondLst>
                                            <p:cond delay="0"/>
                                          </p:stCondLst>
                                        </p:cTn>
                                        <p:tgtEl>
                                          <p:spTgt spid="3">
                                            <p:txEl>
                                              <p:pRg st="15" end="15"/>
                                            </p:txEl>
                                          </p:spTgt>
                                        </p:tgtEl>
                                        <p:attrNameLst>
                                          <p:attrName>style.visibility</p:attrName>
                                        </p:attrNameLst>
                                      </p:cBhvr>
                                      <p:to>
                                        <p:strVal val="visible"/>
                                      </p:to>
                                    </p:set>
                                    <p:animEffect transition="in" filter="blinds(horizontal)">
                                      <p:cBhvr>
                                        <p:cTn id="38" dur="500"/>
                                        <p:tgtEl>
                                          <p:spTgt spid="3">
                                            <p:txEl>
                                              <p:pRg st="15" end="15"/>
                                            </p:txEl>
                                          </p:spTgt>
                                        </p:tgtEl>
                                      </p:cBhvr>
                                    </p:animEffect>
                                  </p:childTnLst>
                                </p:cTn>
                              </p:par>
                              <p:par>
                                <p:cTn id="39" presetID="3" presetClass="entr" presetSubtype="10" fill="hold" nodeType="withEffect">
                                  <p:stCondLst>
                                    <p:cond delay="0"/>
                                  </p:stCondLst>
                                  <p:childTnLst>
                                    <p:set>
                                      <p:cBhvr>
                                        <p:cTn id="40" dur="1" fill="hold">
                                          <p:stCondLst>
                                            <p:cond delay="0"/>
                                          </p:stCondLst>
                                        </p:cTn>
                                        <p:tgtEl>
                                          <p:spTgt spid="3">
                                            <p:txEl>
                                              <p:pRg st="17" end="17"/>
                                            </p:txEl>
                                          </p:spTgt>
                                        </p:tgtEl>
                                        <p:attrNameLst>
                                          <p:attrName>style.visibility</p:attrName>
                                        </p:attrNameLst>
                                      </p:cBhvr>
                                      <p:to>
                                        <p:strVal val="visible"/>
                                      </p:to>
                                    </p:set>
                                    <p:animEffect transition="in" filter="blinds(horizontal)">
                                      <p:cBhvr>
                                        <p:cTn id="41" dur="500"/>
                                        <p:tgtEl>
                                          <p:spTgt spid="3">
                                            <p:txEl>
                                              <p:pRg st="17" end="17"/>
                                            </p:txEl>
                                          </p:spTgt>
                                        </p:tgtEl>
                                      </p:cBhvr>
                                    </p:animEffect>
                                  </p:childTnLst>
                                </p:cTn>
                              </p:par>
                              <p:par>
                                <p:cTn id="42" presetID="3" presetClass="entr" presetSubtype="10" fill="hold" nodeType="withEffect">
                                  <p:stCondLst>
                                    <p:cond delay="0"/>
                                  </p:stCondLst>
                                  <p:childTnLst>
                                    <p:set>
                                      <p:cBhvr>
                                        <p:cTn id="43" dur="1" fill="hold">
                                          <p:stCondLst>
                                            <p:cond delay="0"/>
                                          </p:stCondLst>
                                        </p:cTn>
                                        <p:tgtEl>
                                          <p:spTgt spid="3">
                                            <p:txEl>
                                              <p:pRg st="19" end="19"/>
                                            </p:txEl>
                                          </p:spTgt>
                                        </p:tgtEl>
                                        <p:attrNameLst>
                                          <p:attrName>style.visibility</p:attrName>
                                        </p:attrNameLst>
                                      </p:cBhvr>
                                      <p:to>
                                        <p:strVal val="visible"/>
                                      </p:to>
                                    </p:set>
                                    <p:animEffect transition="in" filter="blinds(horizontal)">
                                      <p:cBhvr>
                                        <p:cTn id="44" dur="500"/>
                                        <p:tgtEl>
                                          <p:spTgt spid="3">
                                            <p:txEl>
                                              <p:pRg st="19" end="1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45" fill="hold" display="0">
                  <p:stCondLst>
                    <p:cond delay="indefinite"/>
                  </p:stCondLst>
                  <p:endCondLst>
                    <p:cond evt="onPrev" delay="0">
                      <p:tgtEl>
                        <p:sldTgt/>
                      </p:tgtEl>
                    </p:cond>
                    <p:cond evt="onStopAudio" delay="0">
                      <p:tgtEl>
                        <p:sldTgt/>
                      </p:tgtEl>
                    </p:cond>
                  </p:endCondLst>
                </p:cTn>
                <p:tgtEl>
                  <p:spTgt spid="9"/>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rmAutofit/>
          </a:bodyPr>
          <a:lstStyle/>
          <a:p>
            <a:pPr algn="l"/>
            <a:r>
              <a:rPr lang="en-US" sz="3600" dirty="0" smtClean="0">
                <a:solidFill>
                  <a:srgbClr val="002060"/>
                </a:solidFill>
              </a:rPr>
              <a:t>Hedge Fund Laws</a:t>
            </a:r>
            <a:endParaRPr lang="en-US" sz="3600" dirty="0">
              <a:solidFill>
                <a:srgbClr val="002060"/>
              </a:solidFill>
            </a:endParaRPr>
          </a:p>
        </p:txBody>
      </p:sp>
      <p:sp>
        <p:nvSpPr>
          <p:cNvPr id="3" name="Content Placeholder 2"/>
          <p:cNvSpPr>
            <a:spLocks noGrp="1"/>
          </p:cNvSpPr>
          <p:nvPr>
            <p:ph idx="1"/>
          </p:nvPr>
        </p:nvSpPr>
        <p:spPr>
          <a:xfrm>
            <a:off x="457200" y="1371600"/>
            <a:ext cx="8229600" cy="5105400"/>
          </a:xfrm>
        </p:spPr>
        <p:txBody>
          <a:bodyPr>
            <a:noAutofit/>
          </a:bodyPr>
          <a:lstStyle/>
          <a:p>
            <a:r>
              <a:rPr lang="en-US" sz="1400" b="1" dirty="0" smtClean="0">
                <a:latin typeface="+mj-lt"/>
              </a:rPr>
              <a:t>Securities Act of 1933</a:t>
            </a:r>
          </a:p>
          <a:p>
            <a:pPr lvl="1"/>
            <a:r>
              <a:rPr lang="en-US" sz="1400" dirty="0" smtClean="0">
                <a:latin typeface="+mj-lt"/>
              </a:rPr>
              <a:t>Interest in a fund are “securities”</a:t>
            </a:r>
          </a:p>
          <a:p>
            <a:pPr lvl="1"/>
            <a:r>
              <a:rPr lang="en-US" sz="1400" dirty="0" smtClean="0">
                <a:latin typeface="+mj-lt"/>
              </a:rPr>
              <a:t>Regulation </a:t>
            </a:r>
            <a:r>
              <a:rPr lang="en-US" sz="1400" dirty="0" smtClean="0">
                <a:latin typeface="+mj-lt"/>
              </a:rPr>
              <a:t>D “safe harbor”</a:t>
            </a:r>
          </a:p>
          <a:p>
            <a:endParaRPr lang="en-US" sz="1400" b="1" dirty="0" smtClean="0">
              <a:latin typeface="+mj-lt"/>
            </a:endParaRPr>
          </a:p>
          <a:p>
            <a:r>
              <a:rPr lang="en-US" sz="1400" b="1" dirty="0" smtClean="0">
                <a:latin typeface="+mj-lt"/>
              </a:rPr>
              <a:t>Securities </a:t>
            </a:r>
            <a:r>
              <a:rPr lang="en-US" sz="1400" b="1" dirty="0" smtClean="0">
                <a:latin typeface="+mj-lt"/>
              </a:rPr>
              <a:t>Exchange Act of </a:t>
            </a:r>
            <a:r>
              <a:rPr lang="en-US" sz="1400" b="1" dirty="0" smtClean="0">
                <a:latin typeface="+mj-lt"/>
              </a:rPr>
              <a:t>1934</a:t>
            </a:r>
          </a:p>
          <a:p>
            <a:pPr lvl="1"/>
            <a:r>
              <a:rPr lang="en-US" sz="1400" dirty="0" smtClean="0">
                <a:latin typeface="+mj-lt"/>
              </a:rPr>
              <a:t>Funds </a:t>
            </a:r>
            <a:r>
              <a:rPr lang="en-US" sz="1400" dirty="0" smtClean="0">
                <a:latin typeface="+mj-lt"/>
              </a:rPr>
              <a:t>with 500 </a:t>
            </a:r>
            <a:r>
              <a:rPr lang="en-US" sz="1400" dirty="0" smtClean="0">
                <a:latin typeface="+mj-lt"/>
              </a:rPr>
              <a:t>investors </a:t>
            </a:r>
            <a:r>
              <a:rPr lang="en-US" sz="1400" dirty="0" smtClean="0">
                <a:latin typeface="+mj-lt"/>
              </a:rPr>
              <a:t>and $10 million in equity </a:t>
            </a:r>
            <a:r>
              <a:rPr lang="en-US" sz="1400" dirty="0" smtClean="0">
                <a:latin typeface="+mj-lt"/>
              </a:rPr>
              <a:t>must register</a:t>
            </a:r>
            <a:endParaRPr lang="en-US" sz="1400" dirty="0" smtClean="0">
              <a:latin typeface="+mj-lt"/>
            </a:endParaRPr>
          </a:p>
          <a:p>
            <a:endParaRPr lang="en-US" sz="1400" b="1" dirty="0" smtClean="0">
              <a:latin typeface="+mj-lt"/>
            </a:endParaRPr>
          </a:p>
          <a:p>
            <a:r>
              <a:rPr lang="en-US" sz="1400" b="1" dirty="0" smtClean="0">
                <a:latin typeface="+mj-lt"/>
              </a:rPr>
              <a:t>Investment </a:t>
            </a:r>
            <a:r>
              <a:rPr lang="en-US" sz="1400" b="1" dirty="0" smtClean="0">
                <a:latin typeface="+mj-lt"/>
              </a:rPr>
              <a:t>Company Act of </a:t>
            </a:r>
            <a:r>
              <a:rPr lang="en-US" sz="1400" b="1" dirty="0" smtClean="0">
                <a:latin typeface="+mj-lt"/>
              </a:rPr>
              <a:t>1940</a:t>
            </a:r>
            <a:endParaRPr lang="en-US" sz="1400" b="1" dirty="0" smtClean="0">
              <a:latin typeface="+mj-lt"/>
            </a:endParaRPr>
          </a:p>
          <a:p>
            <a:pPr lvl="1"/>
            <a:r>
              <a:rPr lang="en-US" sz="1400" dirty="0" smtClean="0">
                <a:latin typeface="+mj-lt"/>
              </a:rPr>
              <a:t>Hedge </a:t>
            </a:r>
            <a:r>
              <a:rPr lang="en-US" sz="1400" dirty="0" smtClean="0">
                <a:latin typeface="+mj-lt"/>
              </a:rPr>
              <a:t>funds exempted </a:t>
            </a:r>
            <a:r>
              <a:rPr lang="en-US" sz="1400" dirty="0" smtClean="0">
                <a:latin typeface="+mj-lt"/>
              </a:rPr>
              <a:t>under </a:t>
            </a:r>
            <a:r>
              <a:rPr lang="en-US" sz="1400" dirty="0" smtClean="0">
                <a:latin typeface="+mj-lt"/>
              </a:rPr>
              <a:t>Section 3(c)(1) and Section 3(c)(7)</a:t>
            </a:r>
          </a:p>
          <a:p>
            <a:endParaRPr lang="en-US" sz="1400" b="1" dirty="0" smtClean="0">
              <a:latin typeface="+mj-lt"/>
            </a:endParaRPr>
          </a:p>
          <a:p>
            <a:r>
              <a:rPr lang="en-US" sz="1400" b="1" dirty="0" smtClean="0">
                <a:latin typeface="+mj-lt"/>
              </a:rPr>
              <a:t>Investment </a:t>
            </a:r>
            <a:r>
              <a:rPr lang="en-US" sz="1400" b="1" dirty="0" smtClean="0">
                <a:latin typeface="+mj-lt"/>
              </a:rPr>
              <a:t>Advisers Act of 1940</a:t>
            </a:r>
          </a:p>
          <a:p>
            <a:pPr lvl="1"/>
            <a:r>
              <a:rPr lang="en-US" sz="1400" dirty="0" smtClean="0">
                <a:latin typeface="+mj-lt"/>
              </a:rPr>
              <a:t>Requires investment advisers to register with the SEC</a:t>
            </a:r>
          </a:p>
          <a:p>
            <a:pPr lvl="1"/>
            <a:r>
              <a:rPr lang="en-US" sz="1400" dirty="0" smtClean="0">
                <a:latin typeface="+mj-lt"/>
              </a:rPr>
              <a:t>Exemption </a:t>
            </a:r>
            <a:r>
              <a:rPr lang="en-US" sz="1400" dirty="0" smtClean="0">
                <a:latin typeface="+mj-lt"/>
              </a:rPr>
              <a:t>under Section 203(b)(3) for advisers who have less than 15 clients over a 12 month period</a:t>
            </a:r>
          </a:p>
          <a:p>
            <a:endParaRPr lang="en-US" sz="1400" b="1" dirty="0" smtClean="0">
              <a:latin typeface="+mj-lt"/>
            </a:endParaRPr>
          </a:p>
          <a:p>
            <a:r>
              <a:rPr lang="en-US" sz="1400" b="1" dirty="0" smtClean="0">
                <a:latin typeface="+mj-lt"/>
              </a:rPr>
              <a:t>Commodities </a:t>
            </a:r>
            <a:r>
              <a:rPr lang="en-US" sz="1400" b="1" dirty="0" smtClean="0">
                <a:latin typeface="+mj-lt"/>
              </a:rPr>
              <a:t>Exchange Act</a:t>
            </a:r>
          </a:p>
          <a:p>
            <a:pPr lvl="1"/>
            <a:r>
              <a:rPr lang="en-US" sz="1400" dirty="0" smtClean="0">
                <a:latin typeface="+mj-lt"/>
              </a:rPr>
              <a:t>CPO and CTA Registration</a:t>
            </a:r>
            <a:endParaRPr lang="en-US" sz="1400" dirty="0" smtClean="0">
              <a:latin typeface="+mj-lt"/>
            </a:endParaRPr>
          </a:p>
          <a:p>
            <a:endParaRPr lang="en-US" sz="1400" b="1" dirty="0" smtClean="0">
              <a:latin typeface="+mj-lt"/>
            </a:endParaRPr>
          </a:p>
          <a:p>
            <a:r>
              <a:rPr lang="en-US" sz="1400" b="1" dirty="0" smtClean="0">
                <a:latin typeface="+mj-lt"/>
              </a:rPr>
              <a:t>Other Laws</a:t>
            </a:r>
          </a:p>
          <a:p>
            <a:pPr lvl="1"/>
            <a:r>
              <a:rPr lang="en-US" sz="1400" dirty="0" smtClean="0">
                <a:latin typeface="+mj-lt"/>
              </a:rPr>
              <a:t>Internal </a:t>
            </a:r>
            <a:r>
              <a:rPr lang="en-US" sz="1400" dirty="0" smtClean="0">
                <a:latin typeface="+mj-lt"/>
              </a:rPr>
              <a:t>Revenue Code of 1986</a:t>
            </a:r>
          </a:p>
          <a:p>
            <a:pPr lvl="1"/>
            <a:r>
              <a:rPr lang="en-US" sz="1400" dirty="0" smtClean="0">
                <a:latin typeface="+mj-lt"/>
              </a:rPr>
              <a:t>“</a:t>
            </a:r>
            <a:r>
              <a:rPr lang="en-US" sz="1400" dirty="0" smtClean="0">
                <a:latin typeface="+mj-lt"/>
              </a:rPr>
              <a:t>Blue Sky” </a:t>
            </a:r>
            <a:r>
              <a:rPr lang="en-US" sz="1400" dirty="0" smtClean="0">
                <a:latin typeface="+mj-lt"/>
              </a:rPr>
              <a:t>Laws</a:t>
            </a:r>
            <a:endParaRPr lang="en-US" sz="1400" dirty="0">
              <a:latin typeface="+mj-lt"/>
            </a:endParaRPr>
          </a:p>
        </p:txBody>
      </p:sp>
      <p:sp>
        <p:nvSpPr>
          <p:cNvPr id="5" name="Rectangle 4"/>
          <p:cNvSpPr/>
          <p:nvPr/>
        </p:nvSpPr>
        <p:spPr>
          <a:xfrm>
            <a:off x="533400" y="990600"/>
            <a:ext cx="8077200" cy="76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ooter Placeholder 7"/>
          <p:cNvSpPr>
            <a:spLocks noGrp="1"/>
          </p:cNvSpPr>
          <p:nvPr>
            <p:ph type="ftr" sz="quarter" idx="11"/>
          </p:nvPr>
        </p:nvSpPr>
        <p:spPr/>
        <p:txBody>
          <a:bodyPr/>
          <a:lstStyle/>
          <a:p>
            <a:r>
              <a:rPr lang="en-US" dirty="0" smtClean="0"/>
              <a:t>7 of 18</a:t>
            </a:r>
            <a:endParaRPr lang="en-US" dirty="0"/>
          </a:p>
        </p:txBody>
      </p:sp>
      <p:pic>
        <p:nvPicPr>
          <p:cNvPr id="9" name="~PP2013.WAV">
            <a:hlinkClick r:id="" action="ppaction://media"/>
          </p:cNvPr>
          <p:cNvPicPr>
            <a:picLocks noRot="1" noChangeAspect="1"/>
          </p:cNvPicPr>
          <p:nvPr>
            <a:wavAudioFile r:embed="rId2" name="~PP2013.WAV"/>
          </p:nvPr>
        </p:nvPicPr>
        <p:blipFill>
          <a:blip r:embed="rId5"/>
          <a:stretch>
            <a:fillRect/>
          </a:stretch>
        </p:blipFill>
        <p:spPr>
          <a:xfrm>
            <a:off x="8702675" y="6416675"/>
            <a:ext cx="304800" cy="304800"/>
          </a:xfrm>
          <a:prstGeom prst="rect">
            <a:avLst/>
          </a:prstGeom>
        </p:spPr>
      </p:pic>
    </p:spTree>
    <p:custDataLst>
      <p:tags r:id="rId1"/>
    </p:custDataLst>
  </p:cSld>
  <p:clrMapOvr>
    <a:masterClrMapping/>
  </p:clrMapOvr>
  <p:transition advTm="3813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par>
                    <p:cTn id="7" fill="hold">
                      <p:stCondLst>
                        <p:cond delay="indefinite"/>
                      </p:stCondLst>
                      <p:childTnLst>
                        <p:par>
                          <p:cTn id="8" fill="hold">
                            <p:stCondLst>
                              <p:cond delay="0"/>
                            </p:stCondLst>
                            <p:childTnLst>
                              <p:par>
                                <p:cTn id="9" presetID="3" presetClass="entr" presetSubtype="1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blinds(horizontal)">
                                      <p:cBhvr>
                                        <p:cTn id="11" dur="500"/>
                                        <p:tgtEl>
                                          <p:spTgt spid="3">
                                            <p:txEl>
                                              <p:pRg st="0" end="0"/>
                                            </p:txEl>
                                          </p:spTgt>
                                        </p:tgtEl>
                                      </p:cBhvr>
                                    </p:animEffect>
                                  </p:childTnLst>
                                </p:cTn>
                              </p:par>
                              <p:par>
                                <p:cTn id="12" presetID="3" presetClass="entr" presetSubtype="10" fill="hold" nodeType="withEffect">
                                  <p:stCondLst>
                                    <p:cond delay="0"/>
                                  </p:stCondLst>
                                  <p:childTnLst>
                                    <p:set>
                                      <p:cBhvr>
                                        <p:cTn id="13" dur="1" fill="hold">
                                          <p:stCondLst>
                                            <p:cond delay="0"/>
                                          </p:stCondLst>
                                        </p:cTn>
                                        <p:tgtEl>
                                          <p:spTgt spid="3">
                                            <p:txEl>
                                              <p:pRg st="4" end="4"/>
                                            </p:txEl>
                                          </p:spTgt>
                                        </p:tgtEl>
                                        <p:attrNameLst>
                                          <p:attrName>style.visibility</p:attrName>
                                        </p:attrNameLst>
                                      </p:cBhvr>
                                      <p:to>
                                        <p:strVal val="visible"/>
                                      </p:to>
                                    </p:set>
                                    <p:animEffect transition="in" filter="blinds(horizontal)">
                                      <p:cBhvr>
                                        <p:cTn id="14" dur="500"/>
                                        <p:tgtEl>
                                          <p:spTgt spid="3">
                                            <p:txEl>
                                              <p:pRg st="4" end="4"/>
                                            </p:txEl>
                                          </p:spTgt>
                                        </p:tgtEl>
                                      </p:cBhvr>
                                    </p:animEffect>
                                  </p:childTnLst>
                                </p:cTn>
                              </p:par>
                              <p:par>
                                <p:cTn id="15" presetID="3" presetClass="entr" presetSubtype="10" fill="hold" nodeType="with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animEffect transition="in" filter="blinds(horizontal)">
                                      <p:cBhvr>
                                        <p:cTn id="17" dur="500"/>
                                        <p:tgtEl>
                                          <p:spTgt spid="3">
                                            <p:txEl>
                                              <p:pRg st="7" end="7"/>
                                            </p:txEl>
                                          </p:spTgt>
                                        </p:tgtEl>
                                      </p:cBhvr>
                                    </p:animEffect>
                                  </p:childTnLst>
                                </p:cTn>
                              </p:par>
                              <p:par>
                                <p:cTn id="18" presetID="3" presetClass="entr" presetSubtype="10" fill="hold" nodeType="withEffect">
                                  <p:stCondLst>
                                    <p:cond delay="0"/>
                                  </p:stCondLst>
                                  <p:childTnLst>
                                    <p:set>
                                      <p:cBhvr>
                                        <p:cTn id="19" dur="1" fill="hold">
                                          <p:stCondLst>
                                            <p:cond delay="0"/>
                                          </p:stCondLst>
                                        </p:cTn>
                                        <p:tgtEl>
                                          <p:spTgt spid="3">
                                            <p:txEl>
                                              <p:pRg st="10" end="10"/>
                                            </p:txEl>
                                          </p:spTgt>
                                        </p:tgtEl>
                                        <p:attrNameLst>
                                          <p:attrName>style.visibility</p:attrName>
                                        </p:attrNameLst>
                                      </p:cBhvr>
                                      <p:to>
                                        <p:strVal val="visible"/>
                                      </p:to>
                                    </p:set>
                                    <p:animEffect transition="in" filter="blinds(horizontal)">
                                      <p:cBhvr>
                                        <p:cTn id="20" dur="500"/>
                                        <p:tgtEl>
                                          <p:spTgt spid="3">
                                            <p:txEl>
                                              <p:pRg st="10" end="10"/>
                                            </p:txEl>
                                          </p:spTgt>
                                        </p:tgtEl>
                                      </p:cBhvr>
                                    </p:animEffect>
                                  </p:childTnLst>
                                </p:cTn>
                              </p:par>
                              <p:par>
                                <p:cTn id="21" presetID="3" presetClass="entr" presetSubtype="10" fill="hold" nodeType="withEffect">
                                  <p:stCondLst>
                                    <p:cond delay="0"/>
                                  </p:stCondLst>
                                  <p:childTnLst>
                                    <p:set>
                                      <p:cBhvr>
                                        <p:cTn id="22" dur="1" fill="hold">
                                          <p:stCondLst>
                                            <p:cond delay="0"/>
                                          </p:stCondLst>
                                        </p:cTn>
                                        <p:tgtEl>
                                          <p:spTgt spid="3">
                                            <p:txEl>
                                              <p:pRg st="14" end="14"/>
                                            </p:txEl>
                                          </p:spTgt>
                                        </p:tgtEl>
                                        <p:attrNameLst>
                                          <p:attrName>style.visibility</p:attrName>
                                        </p:attrNameLst>
                                      </p:cBhvr>
                                      <p:to>
                                        <p:strVal val="visible"/>
                                      </p:to>
                                    </p:set>
                                    <p:animEffect transition="in" filter="blinds(horizontal)">
                                      <p:cBhvr>
                                        <p:cTn id="23" dur="500"/>
                                        <p:tgtEl>
                                          <p:spTgt spid="3">
                                            <p:txEl>
                                              <p:pRg st="14" end="14"/>
                                            </p:txEl>
                                          </p:spTgt>
                                        </p:tgtEl>
                                      </p:cBhvr>
                                    </p:animEffect>
                                  </p:childTnLst>
                                </p:cTn>
                              </p:par>
                              <p:par>
                                <p:cTn id="24" presetID="3" presetClass="entr" presetSubtype="10" fill="hold" nodeType="withEffect">
                                  <p:stCondLst>
                                    <p:cond delay="0"/>
                                  </p:stCondLst>
                                  <p:childTnLst>
                                    <p:set>
                                      <p:cBhvr>
                                        <p:cTn id="25" dur="1" fill="hold">
                                          <p:stCondLst>
                                            <p:cond delay="0"/>
                                          </p:stCondLst>
                                        </p:cTn>
                                        <p:tgtEl>
                                          <p:spTgt spid="3">
                                            <p:txEl>
                                              <p:pRg st="17" end="17"/>
                                            </p:txEl>
                                          </p:spTgt>
                                        </p:tgtEl>
                                        <p:attrNameLst>
                                          <p:attrName>style.visibility</p:attrName>
                                        </p:attrNameLst>
                                      </p:cBhvr>
                                      <p:to>
                                        <p:strVal val="visible"/>
                                      </p:to>
                                    </p:set>
                                    <p:animEffect transition="in" filter="blinds(horizontal)">
                                      <p:cBhvr>
                                        <p:cTn id="26" dur="500"/>
                                        <p:tgtEl>
                                          <p:spTgt spid="3">
                                            <p:txEl>
                                              <p:pRg st="17" end="17"/>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 presetClass="entr" presetSubtype="10" fill="hold" nodeType="clickEffect">
                                  <p:stCondLst>
                                    <p:cond delay="0"/>
                                  </p:stCondLst>
                                  <p:childTnLst>
                                    <p:set>
                                      <p:cBhvr>
                                        <p:cTn id="30" dur="1" fill="hold">
                                          <p:stCondLst>
                                            <p:cond delay="0"/>
                                          </p:stCondLst>
                                        </p:cTn>
                                        <p:tgtEl>
                                          <p:spTgt spid="3">
                                            <p:txEl>
                                              <p:pRg st="1" end="1"/>
                                            </p:txEl>
                                          </p:spTgt>
                                        </p:tgtEl>
                                        <p:attrNameLst>
                                          <p:attrName>style.visibility</p:attrName>
                                        </p:attrNameLst>
                                      </p:cBhvr>
                                      <p:to>
                                        <p:strVal val="visible"/>
                                      </p:to>
                                    </p:set>
                                    <p:animEffect transition="in" filter="blinds(horizontal)">
                                      <p:cBhvr>
                                        <p:cTn id="31" dur="500"/>
                                        <p:tgtEl>
                                          <p:spTgt spid="3">
                                            <p:txEl>
                                              <p:pRg st="1" end="1"/>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3" presetClass="entr" presetSubtype="10" fill="hold" nodeType="clickEffect">
                                  <p:stCondLst>
                                    <p:cond delay="0"/>
                                  </p:stCondLst>
                                  <p:childTnLst>
                                    <p:set>
                                      <p:cBhvr>
                                        <p:cTn id="35" dur="1" fill="hold">
                                          <p:stCondLst>
                                            <p:cond delay="0"/>
                                          </p:stCondLst>
                                        </p:cTn>
                                        <p:tgtEl>
                                          <p:spTgt spid="3">
                                            <p:txEl>
                                              <p:pRg st="2" end="2"/>
                                            </p:txEl>
                                          </p:spTgt>
                                        </p:tgtEl>
                                        <p:attrNameLst>
                                          <p:attrName>style.visibility</p:attrName>
                                        </p:attrNameLst>
                                      </p:cBhvr>
                                      <p:to>
                                        <p:strVal val="visible"/>
                                      </p:to>
                                    </p:set>
                                    <p:animEffect transition="in" filter="blinds(horizontal)">
                                      <p:cBhvr>
                                        <p:cTn id="36" dur="500"/>
                                        <p:tgtEl>
                                          <p:spTgt spid="3">
                                            <p:txEl>
                                              <p:pRg st="2" end="2"/>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3" presetClass="entr" presetSubtype="10" fill="hold" nodeType="clickEffect">
                                  <p:stCondLst>
                                    <p:cond delay="0"/>
                                  </p:stCondLst>
                                  <p:childTnLst>
                                    <p:set>
                                      <p:cBhvr>
                                        <p:cTn id="40" dur="1" fill="hold">
                                          <p:stCondLst>
                                            <p:cond delay="0"/>
                                          </p:stCondLst>
                                        </p:cTn>
                                        <p:tgtEl>
                                          <p:spTgt spid="3">
                                            <p:txEl>
                                              <p:pRg st="5" end="5"/>
                                            </p:txEl>
                                          </p:spTgt>
                                        </p:tgtEl>
                                        <p:attrNameLst>
                                          <p:attrName>style.visibility</p:attrName>
                                        </p:attrNameLst>
                                      </p:cBhvr>
                                      <p:to>
                                        <p:strVal val="visible"/>
                                      </p:to>
                                    </p:set>
                                    <p:animEffect transition="in" filter="blinds(horizontal)">
                                      <p:cBhvr>
                                        <p:cTn id="41" dur="500"/>
                                        <p:tgtEl>
                                          <p:spTgt spid="3">
                                            <p:txEl>
                                              <p:pRg st="5" end="5"/>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3" presetClass="entr" presetSubtype="10" fill="hold" nodeType="clickEffect">
                                  <p:stCondLst>
                                    <p:cond delay="0"/>
                                  </p:stCondLst>
                                  <p:childTnLst>
                                    <p:set>
                                      <p:cBhvr>
                                        <p:cTn id="45" dur="1" fill="hold">
                                          <p:stCondLst>
                                            <p:cond delay="0"/>
                                          </p:stCondLst>
                                        </p:cTn>
                                        <p:tgtEl>
                                          <p:spTgt spid="3">
                                            <p:txEl>
                                              <p:pRg st="8" end="8"/>
                                            </p:txEl>
                                          </p:spTgt>
                                        </p:tgtEl>
                                        <p:attrNameLst>
                                          <p:attrName>style.visibility</p:attrName>
                                        </p:attrNameLst>
                                      </p:cBhvr>
                                      <p:to>
                                        <p:strVal val="visible"/>
                                      </p:to>
                                    </p:set>
                                    <p:animEffect transition="in" filter="blinds(horizontal)">
                                      <p:cBhvr>
                                        <p:cTn id="46" dur="500"/>
                                        <p:tgtEl>
                                          <p:spTgt spid="3">
                                            <p:txEl>
                                              <p:pRg st="8" end="8"/>
                                            </p:txEl>
                                          </p:spTgt>
                                        </p:tgtEl>
                                      </p:cBhvr>
                                    </p:animEffect>
                                  </p:childTnLst>
                                </p:cTn>
                              </p:par>
                            </p:childTnLst>
                          </p:cTn>
                        </p:par>
                      </p:childTnLst>
                    </p:cTn>
                  </p:par>
                  <p:par>
                    <p:cTn id="47" fill="hold">
                      <p:stCondLst>
                        <p:cond delay="indefinite"/>
                      </p:stCondLst>
                      <p:childTnLst>
                        <p:par>
                          <p:cTn id="48" fill="hold">
                            <p:stCondLst>
                              <p:cond delay="0"/>
                            </p:stCondLst>
                            <p:childTnLst>
                              <p:par>
                                <p:cTn id="49" presetID="3" presetClass="entr" presetSubtype="10" fill="hold" nodeType="clickEffect">
                                  <p:stCondLst>
                                    <p:cond delay="0"/>
                                  </p:stCondLst>
                                  <p:childTnLst>
                                    <p:set>
                                      <p:cBhvr>
                                        <p:cTn id="50" dur="1" fill="hold">
                                          <p:stCondLst>
                                            <p:cond delay="0"/>
                                          </p:stCondLst>
                                        </p:cTn>
                                        <p:tgtEl>
                                          <p:spTgt spid="3">
                                            <p:txEl>
                                              <p:pRg st="11" end="11"/>
                                            </p:txEl>
                                          </p:spTgt>
                                        </p:tgtEl>
                                        <p:attrNameLst>
                                          <p:attrName>style.visibility</p:attrName>
                                        </p:attrNameLst>
                                      </p:cBhvr>
                                      <p:to>
                                        <p:strVal val="visible"/>
                                      </p:to>
                                    </p:set>
                                    <p:animEffect transition="in" filter="blinds(horizontal)">
                                      <p:cBhvr>
                                        <p:cTn id="51" dur="500"/>
                                        <p:tgtEl>
                                          <p:spTgt spid="3">
                                            <p:txEl>
                                              <p:pRg st="11" end="11"/>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3" presetClass="entr" presetSubtype="10" fill="hold" nodeType="clickEffect">
                                  <p:stCondLst>
                                    <p:cond delay="0"/>
                                  </p:stCondLst>
                                  <p:childTnLst>
                                    <p:set>
                                      <p:cBhvr>
                                        <p:cTn id="55" dur="1" fill="hold">
                                          <p:stCondLst>
                                            <p:cond delay="0"/>
                                          </p:stCondLst>
                                        </p:cTn>
                                        <p:tgtEl>
                                          <p:spTgt spid="3">
                                            <p:txEl>
                                              <p:pRg st="12" end="12"/>
                                            </p:txEl>
                                          </p:spTgt>
                                        </p:tgtEl>
                                        <p:attrNameLst>
                                          <p:attrName>style.visibility</p:attrName>
                                        </p:attrNameLst>
                                      </p:cBhvr>
                                      <p:to>
                                        <p:strVal val="visible"/>
                                      </p:to>
                                    </p:set>
                                    <p:animEffect transition="in" filter="blinds(horizontal)">
                                      <p:cBhvr>
                                        <p:cTn id="56" dur="500"/>
                                        <p:tgtEl>
                                          <p:spTgt spid="3">
                                            <p:txEl>
                                              <p:pRg st="12" end="12"/>
                                            </p:txEl>
                                          </p:spTgt>
                                        </p:tgtEl>
                                      </p:cBhvr>
                                    </p:animEffect>
                                  </p:childTnLst>
                                </p:cTn>
                              </p:par>
                            </p:childTnLst>
                          </p:cTn>
                        </p:par>
                      </p:childTnLst>
                    </p:cTn>
                  </p:par>
                  <p:par>
                    <p:cTn id="57" fill="hold">
                      <p:stCondLst>
                        <p:cond delay="indefinite"/>
                      </p:stCondLst>
                      <p:childTnLst>
                        <p:par>
                          <p:cTn id="58" fill="hold">
                            <p:stCondLst>
                              <p:cond delay="0"/>
                            </p:stCondLst>
                            <p:childTnLst>
                              <p:par>
                                <p:cTn id="59" presetID="3" presetClass="entr" presetSubtype="10" fill="hold" nodeType="clickEffect">
                                  <p:stCondLst>
                                    <p:cond delay="0"/>
                                  </p:stCondLst>
                                  <p:childTnLst>
                                    <p:set>
                                      <p:cBhvr>
                                        <p:cTn id="60" dur="1" fill="hold">
                                          <p:stCondLst>
                                            <p:cond delay="0"/>
                                          </p:stCondLst>
                                        </p:cTn>
                                        <p:tgtEl>
                                          <p:spTgt spid="3">
                                            <p:txEl>
                                              <p:pRg st="15" end="15"/>
                                            </p:txEl>
                                          </p:spTgt>
                                        </p:tgtEl>
                                        <p:attrNameLst>
                                          <p:attrName>style.visibility</p:attrName>
                                        </p:attrNameLst>
                                      </p:cBhvr>
                                      <p:to>
                                        <p:strVal val="visible"/>
                                      </p:to>
                                    </p:set>
                                    <p:animEffect transition="in" filter="blinds(horizontal)">
                                      <p:cBhvr>
                                        <p:cTn id="61" dur="500"/>
                                        <p:tgtEl>
                                          <p:spTgt spid="3">
                                            <p:txEl>
                                              <p:pRg st="15" end="15"/>
                                            </p:txEl>
                                          </p:spTgt>
                                        </p:tgtEl>
                                      </p:cBhvr>
                                    </p:animEffect>
                                  </p:childTnLst>
                                </p:cTn>
                              </p:par>
                            </p:childTnLst>
                          </p:cTn>
                        </p:par>
                      </p:childTnLst>
                    </p:cTn>
                  </p:par>
                  <p:par>
                    <p:cTn id="62" fill="hold">
                      <p:stCondLst>
                        <p:cond delay="indefinite"/>
                      </p:stCondLst>
                      <p:childTnLst>
                        <p:par>
                          <p:cTn id="63" fill="hold">
                            <p:stCondLst>
                              <p:cond delay="0"/>
                            </p:stCondLst>
                            <p:childTnLst>
                              <p:par>
                                <p:cTn id="64" presetID="3" presetClass="entr" presetSubtype="10" fill="hold" nodeType="clickEffect">
                                  <p:stCondLst>
                                    <p:cond delay="0"/>
                                  </p:stCondLst>
                                  <p:childTnLst>
                                    <p:set>
                                      <p:cBhvr>
                                        <p:cTn id="65" dur="1" fill="hold">
                                          <p:stCondLst>
                                            <p:cond delay="0"/>
                                          </p:stCondLst>
                                        </p:cTn>
                                        <p:tgtEl>
                                          <p:spTgt spid="3">
                                            <p:txEl>
                                              <p:pRg st="18" end="18"/>
                                            </p:txEl>
                                          </p:spTgt>
                                        </p:tgtEl>
                                        <p:attrNameLst>
                                          <p:attrName>style.visibility</p:attrName>
                                        </p:attrNameLst>
                                      </p:cBhvr>
                                      <p:to>
                                        <p:strVal val="visible"/>
                                      </p:to>
                                    </p:set>
                                    <p:animEffect transition="in" filter="blinds(horizontal)">
                                      <p:cBhvr>
                                        <p:cTn id="66" dur="500"/>
                                        <p:tgtEl>
                                          <p:spTgt spid="3">
                                            <p:txEl>
                                              <p:pRg st="18" end="18"/>
                                            </p:txEl>
                                          </p:spTgt>
                                        </p:tgtEl>
                                      </p:cBhvr>
                                    </p:animEffect>
                                  </p:childTnLst>
                                </p:cTn>
                              </p:par>
                            </p:childTnLst>
                          </p:cTn>
                        </p:par>
                      </p:childTnLst>
                    </p:cTn>
                  </p:par>
                  <p:par>
                    <p:cTn id="67" fill="hold">
                      <p:stCondLst>
                        <p:cond delay="indefinite"/>
                      </p:stCondLst>
                      <p:childTnLst>
                        <p:par>
                          <p:cTn id="68" fill="hold">
                            <p:stCondLst>
                              <p:cond delay="0"/>
                            </p:stCondLst>
                            <p:childTnLst>
                              <p:par>
                                <p:cTn id="69" presetID="3" presetClass="entr" presetSubtype="10" fill="hold" nodeType="clickEffect">
                                  <p:stCondLst>
                                    <p:cond delay="0"/>
                                  </p:stCondLst>
                                  <p:childTnLst>
                                    <p:set>
                                      <p:cBhvr>
                                        <p:cTn id="70" dur="1" fill="hold">
                                          <p:stCondLst>
                                            <p:cond delay="0"/>
                                          </p:stCondLst>
                                        </p:cTn>
                                        <p:tgtEl>
                                          <p:spTgt spid="3">
                                            <p:txEl>
                                              <p:pRg st="19" end="19"/>
                                            </p:txEl>
                                          </p:spTgt>
                                        </p:tgtEl>
                                        <p:attrNameLst>
                                          <p:attrName>style.visibility</p:attrName>
                                        </p:attrNameLst>
                                      </p:cBhvr>
                                      <p:to>
                                        <p:strVal val="visible"/>
                                      </p:to>
                                    </p:set>
                                    <p:animEffect transition="in" filter="blinds(horizontal)">
                                      <p:cBhvr>
                                        <p:cTn id="71" dur="500"/>
                                        <p:tgtEl>
                                          <p:spTgt spid="3">
                                            <p:txEl>
                                              <p:pRg st="19" end="1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2" fill="hold" display="0">
                  <p:stCondLst>
                    <p:cond delay="indefinite"/>
                  </p:stCondLst>
                  <p:endCondLst>
                    <p:cond evt="onPrev" delay="0">
                      <p:tgtEl>
                        <p:sldTgt/>
                      </p:tgtEl>
                    </p:cond>
                    <p:cond evt="onStopAudio" delay="0">
                      <p:tgtEl>
                        <p:sldTgt/>
                      </p:tgtEl>
                    </p:cond>
                  </p:endCondLst>
                </p:cTn>
                <p:tgtEl>
                  <p:spTgt spid="9"/>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rmAutofit/>
          </a:bodyPr>
          <a:lstStyle/>
          <a:p>
            <a:pPr algn="l"/>
            <a:r>
              <a:rPr lang="en-US" sz="3600" dirty="0" smtClean="0">
                <a:solidFill>
                  <a:srgbClr val="002060"/>
                </a:solidFill>
              </a:rPr>
              <a:t>Regulation D</a:t>
            </a:r>
            <a:endParaRPr lang="en-US" sz="3600" dirty="0">
              <a:solidFill>
                <a:srgbClr val="002060"/>
              </a:solidFill>
            </a:endParaRPr>
          </a:p>
        </p:txBody>
      </p:sp>
      <p:sp>
        <p:nvSpPr>
          <p:cNvPr id="3" name="Content Placeholder 2"/>
          <p:cNvSpPr>
            <a:spLocks noGrp="1"/>
          </p:cNvSpPr>
          <p:nvPr>
            <p:ph idx="1"/>
          </p:nvPr>
        </p:nvSpPr>
        <p:spPr>
          <a:xfrm>
            <a:off x="457200" y="1295400"/>
            <a:ext cx="8229600" cy="5029200"/>
          </a:xfrm>
        </p:spPr>
        <p:txBody>
          <a:bodyPr>
            <a:normAutofit fontScale="77500" lnSpcReduction="20000"/>
          </a:bodyPr>
          <a:lstStyle/>
          <a:p>
            <a:r>
              <a:rPr lang="en-US" dirty="0" smtClean="0"/>
              <a:t>Rule </a:t>
            </a:r>
            <a:r>
              <a:rPr lang="en-US" dirty="0" smtClean="0"/>
              <a:t>506</a:t>
            </a:r>
          </a:p>
          <a:p>
            <a:pPr lvl="1"/>
            <a:r>
              <a:rPr lang="en-US" dirty="0" smtClean="0"/>
              <a:t>No limit on amount of sales</a:t>
            </a:r>
          </a:p>
          <a:p>
            <a:pPr lvl="1"/>
            <a:r>
              <a:rPr lang="en-US" dirty="0" smtClean="0"/>
              <a:t>Generally only sold to “accredited investors”</a:t>
            </a:r>
          </a:p>
          <a:p>
            <a:pPr lvl="1"/>
            <a:r>
              <a:rPr lang="en-US" dirty="0" smtClean="0"/>
              <a:t>Can have up to 35 non- “accredited investors”</a:t>
            </a:r>
          </a:p>
          <a:p>
            <a:endParaRPr lang="en-US" dirty="0" smtClean="0"/>
          </a:p>
          <a:p>
            <a:r>
              <a:rPr lang="en-US" dirty="0" smtClean="0"/>
              <a:t>Definition </a:t>
            </a:r>
            <a:r>
              <a:rPr lang="en-US" dirty="0" smtClean="0"/>
              <a:t>of “accredited investor</a:t>
            </a:r>
            <a:r>
              <a:rPr lang="en-US" dirty="0" smtClean="0"/>
              <a:t>”</a:t>
            </a:r>
          </a:p>
          <a:p>
            <a:pPr lvl="1"/>
            <a:r>
              <a:rPr lang="en-US" dirty="0" smtClean="0"/>
              <a:t>$1 Million Net Worth</a:t>
            </a:r>
          </a:p>
          <a:p>
            <a:pPr lvl="1"/>
            <a:r>
              <a:rPr lang="en-US" dirty="0" smtClean="0"/>
              <a:t>$200,000 in income in last 2 years</a:t>
            </a:r>
            <a:endParaRPr lang="en-US" dirty="0" smtClean="0"/>
          </a:p>
          <a:p>
            <a:endParaRPr lang="en-US" dirty="0" smtClean="0"/>
          </a:p>
          <a:p>
            <a:r>
              <a:rPr lang="en-US" dirty="0" smtClean="0"/>
              <a:t>No </a:t>
            </a:r>
            <a:r>
              <a:rPr lang="en-US" dirty="0" smtClean="0"/>
              <a:t>General </a:t>
            </a:r>
            <a:r>
              <a:rPr lang="en-US" dirty="0" smtClean="0"/>
              <a:t>Advertising</a:t>
            </a:r>
          </a:p>
          <a:p>
            <a:pPr lvl="1"/>
            <a:r>
              <a:rPr lang="en-US" dirty="0" smtClean="0"/>
              <a:t>No newspaper ads</a:t>
            </a:r>
          </a:p>
          <a:p>
            <a:pPr lvl="1"/>
            <a:r>
              <a:rPr lang="en-US" dirty="0" smtClean="0"/>
              <a:t>No radio shows</a:t>
            </a:r>
          </a:p>
          <a:p>
            <a:endParaRPr lang="en-US" dirty="0" smtClean="0"/>
          </a:p>
          <a:p>
            <a:r>
              <a:rPr lang="en-US" dirty="0" smtClean="0"/>
              <a:t>File Form D with SEC within 15 days of sale</a:t>
            </a:r>
          </a:p>
          <a:p>
            <a:endParaRPr lang="en-US" dirty="0" smtClean="0"/>
          </a:p>
          <a:p>
            <a:endParaRPr lang="en-US" dirty="0"/>
          </a:p>
        </p:txBody>
      </p:sp>
      <p:sp>
        <p:nvSpPr>
          <p:cNvPr id="5" name="Rectangle 4"/>
          <p:cNvSpPr/>
          <p:nvPr/>
        </p:nvSpPr>
        <p:spPr>
          <a:xfrm>
            <a:off x="533400" y="990600"/>
            <a:ext cx="8077200" cy="76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ooter Placeholder 7"/>
          <p:cNvSpPr>
            <a:spLocks noGrp="1"/>
          </p:cNvSpPr>
          <p:nvPr>
            <p:ph type="ftr" sz="quarter" idx="11"/>
          </p:nvPr>
        </p:nvSpPr>
        <p:spPr/>
        <p:txBody>
          <a:bodyPr/>
          <a:lstStyle/>
          <a:p>
            <a:r>
              <a:rPr lang="en-US" dirty="0" smtClean="0"/>
              <a:t>8 </a:t>
            </a:r>
            <a:r>
              <a:rPr lang="en-US" dirty="0" smtClean="0"/>
              <a:t>of 18</a:t>
            </a:r>
            <a:endParaRPr lang="en-US" dirty="0"/>
          </a:p>
        </p:txBody>
      </p:sp>
      <p:pic>
        <p:nvPicPr>
          <p:cNvPr id="9" name="~PP4093.WAV">
            <a:hlinkClick r:id="" action="ppaction://media"/>
          </p:cNvPr>
          <p:cNvPicPr>
            <a:picLocks noRot="1" noChangeAspect="1"/>
          </p:cNvPicPr>
          <p:nvPr>
            <a:wavAudioFile r:embed="rId2" name="~PP4093.WAV"/>
          </p:nvPr>
        </p:nvPicPr>
        <p:blipFill>
          <a:blip r:embed="rId5"/>
          <a:stretch>
            <a:fillRect/>
          </a:stretch>
        </p:blipFill>
        <p:spPr>
          <a:xfrm>
            <a:off x="8702675" y="6416675"/>
            <a:ext cx="304800" cy="304800"/>
          </a:xfrm>
          <a:prstGeom prst="rect">
            <a:avLst/>
          </a:prstGeom>
        </p:spPr>
      </p:pic>
    </p:spTree>
    <p:custDataLst>
      <p:tags r:id="rId1"/>
    </p:custDataLst>
  </p:cSld>
  <p:clrMapOvr>
    <a:masterClrMapping/>
  </p:clrMapOvr>
  <p:transition advTm="21071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par>
                                <p:cTn id="7" presetID="3" presetClass="entr" presetSubtype="10" fill="hold" nodeType="withEffect">
                                  <p:stCondLst>
                                    <p:cond delay="0"/>
                                  </p:stCondLst>
                                  <p:childTnLst>
                                    <p:set>
                                      <p:cBhvr>
                                        <p:cTn id="8" dur="1" fill="hold">
                                          <p:stCondLst>
                                            <p:cond delay="0"/>
                                          </p:stCondLst>
                                        </p:cTn>
                                        <p:tgtEl>
                                          <p:spTgt spid="3">
                                            <p:txEl>
                                              <p:pRg st="0" end="0"/>
                                            </p:txEl>
                                          </p:spTgt>
                                        </p:tgtEl>
                                        <p:attrNameLst>
                                          <p:attrName>style.visibility</p:attrName>
                                        </p:attrNameLst>
                                      </p:cBhvr>
                                      <p:to>
                                        <p:strVal val="visible"/>
                                      </p:to>
                                    </p:set>
                                    <p:animEffect transition="in" filter="blinds(horizontal)">
                                      <p:cBhvr>
                                        <p:cTn id="9" dur="500"/>
                                        <p:tgtEl>
                                          <p:spTgt spid="3">
                                            <p:txEl>
                                              <p:pRg st="0" end="0"/>
                                            </p:txEl>
                                          </p:spTgt>
                                        </p:tgtEl>
                                      </p:cBhvr>
                                    </p:animEffect>
                                  </p:childTnLst>
                                </p:cTn>
                              </p:par>
                              <p:par>
                                <p:cTn id="10" presetID="3" presetClass="entr" presetSubtype="10" fill="hold" nodeType="withEffect">
                                  <p:stCondLst>
                                    <p:cond delay="0"/>
                                  </p:stCondLst>
                                  <p:childTnLst>
                                    <p:set>
                                      <p:cBhvr>
                                        <p:cTn id="11" dur="1" fill="hold">
                                          <p:stCondLst>
                                            <p:cond delay="0"/>
                                          </p:stCondLst>
                                        </p:cTn>
                                        <p:tgtEl>
                                          <p:spTgt spid="3">
                                            <p:txEl>
                                              <p:pRg st="5" end="5"/>
                                            </p:txEl>
                                          </p:spTgt>
                                        </p:tgtEl>
                                        <p:attrNameLst>
                                          <p:attrName>style.visibility</p:attrName>
                                        </p:attrNameLst>
                                      </p:cBhvr>
                                      <p:to>
                                        <p:strVal val="visible"/>
                                      </p:to>
                                    </p:set>
                                    <p:animEffect transition="in" filter="blinds(horizontal)">
                                      <p:cBhvr>
                                        <p:cTn id="12" dur="500"/>
                                        <p:tgtEl>
                                          <p:spTgt spid="3">
                                            <p:txEl>
                                              <p:pRg st="5" end="5"/>
                                            </p:txEl>
                                          </p:spTgt>
                                        </p:tgtEl>
                                      </p:cBhvr>
                                    </p:animEffect>
                                  </p:childTnLst>
                                </p:cTn>
                              </p:par>
                              <p:par>
                                <p:cTn id="13" presetID="3" presetClass="entr" presetSubtype="10" fill="hold" nodeType="withEffect">
                                  <p:stCondLst>
                                    <p:cond delay="0"/>
                                  </p:stCondLst>
                                  <p:childTnLst>
                                    <p:set>
                                      <p:cBhvr>
                                        <p:cTn id="14" dur="1" fill="hold">
                                          <p:stCondLst>
                                            <p:cond delay="0"/>
                                          </p:stCondLst>
                                        </p:cTn>
                                        <p:tgtEl>
                                          <p:spTgt spid="3">
                                            <p:txEl>
                                              <p:pRg st="9" end="9"/>
                                            </p:txEl>
                                          </p:spTgt>
                                        </p:tgtEl>
                                        <p:attrNameLst>
                                          <p:attrName>style.visibility</p:attrName>
                                        </p:attrNameLst>
                                      </p:cBhvr>
                                      <p:to>
                                        <p:strVal val="visible"/>
                                      </p:to>
                                    </p:set>
                                    <p:animEffect transition="in" filter="blinds(horizontal)">
                                      <p:cBhvr>
                                        <p:cTn id="15" dur="500"/>
                                        <p:tgtEl>
                                          <p:spTgt spid="3">
                                            <p:txEl>
                                              <p:pRg st="9" end="9"/>
                                            </p:txEl>
                                          </p:spTgt>
                                        </p:tgtEl>
                                      </p:cBhvr>
                                    </p:animEffect>
                                  </p:childTnLst>
                                </p:cTn>
                              </p:par>
                              <p:par>
                                <p:cTn id="16" presetID="3" presetClass="entr" presetSubtype="10" fill="hold" nodeType="withEffect">
                                  <p:stCondLst>
                                    <p:cond delay="0"/>
                                  </p:stCondLst>
                                  <p:childTnLst>
                                    <p:set>
                                      <p:cBhvr>
                                        <p:cTn id="17" dur="1" fill="hold">
                                          <p:stCondLst>
                                            <p:cond delay="0"/>
                                          </p:stCondLst>
                                        </p:cTn>
                                        <p:tgtEl>
                                          <p:spTgt spid="3">
                                            <p:txEl>
                                              <p:pRg st="13" end="13"/>
                                            </p:txEl>
                                          </p:spTgt>
                                        </p:tgtEl>
                                        <p:attrNameLst>
                                          <p:attrName>style.visibility</p:attrName>
                                        </p:attrNameLst>
                                      </p:cBhvr>
                                      <p:to>
                                        <p:strVal val="visible"/>
                                      </p:to>
                                    </p:set>
                                    <p:animEffect transition="in" filter="blinds(horizontal)">
                                      <p:cBhvr>
                                        <p:cTn id="18" dur="500"/>
                                        <p:tgtEl>
                                          <p:spTgt spid="3">
                                            <p:txEl>
                                              <p:pRg st="13" end="1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 presetClass="entr" presetSubtype="10" fill="hold" nodeType="clickEffect">
                                  <p:stCondLst>
                                    <p:cond delay="0"/>
                                  </p:stCondLst>
                                  <p:childTnLst>
                                    <p:set>
                                      <p:cBhvr>
                                        <p:cTn id="22" dur="1" fill="hold">
                                          <p:stCondLst>
                                            <p:cond delay="0"/>
                                          </p:stCondLst>
                                        </p:cTn>
                                        <p:tgtEl>
                                          <p:spTgt spid="3">
                                            <p:txEl>
                                              <p:pRg st="1" end="1"/>
                                            </p:txEl>
                                          </p:spTgt>
                                        </p:tgtEl>
                                        <p:attrNameLst>
                                          <p:attrName>style.visibility</p:attrName>
                                        </p:attrNameLst>
                                      </p:cBhvr>
                                      <p:to>
                                        <p:strVal val="visible"/>
                                      </p:to>
                                    </p:set>
                                    <p:animEffect transition="in" filter="blinds(horizontal)">
                                      <p:cBhvr>
                                        <p:cTn id="23" dur="500"/>
                                        <p:tgtEl>
                                          <p:spTgt spid="3">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3" presetClass="entr" presetSubtype="10" fill="hold"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Effect transition="in" filter="blinds(horizontal)">
                                      <p:cBhvr>
                                        <p:cTn id="28" dur="500"/>
                                        <p:tgtEl>
                                          <p:spTgt spid="3">
                                            <p:txEl>
                                              <p:pRg st="2" end="2"/>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3" presetClass="entr" presetSubtype="10" fill="hold" nodeType="clickEffect">
                                  <p:stCondLst>
                                    <p:cond delay="0"/>
                                  </p:stCondLst>
                                  <p:childTnLst>
                                    <p:set>
                                      <p:cBhvr>
                                        <p:cTn id="32" dur="1" fill="hold">
                                          <p:stCondLst>
                                            <p:cond delay="0"/>
                                          </p:stCondLst>
                                        </p:cTn>
                                        <p:tgtEl>
                                          <p:spTgt spid="3">
                                            <p:txEl>
                                              <p:pRg st="3" end="3"/>
                                            </p:txEl>
                                          </p:spTgt>
                                        </p:tgtEl>
                                        <p:attrNameLst>
                                          <p:attrName>style.visibility</p:attrName>
                                        </p:attrNameLst>
                                      </p:cBhvr>
                                      <p:to>
                                        <p:strVal val="visible"/>
                                      </p:to>
                                    </p:set>
                                    <p:animEffect transition="in" filter="blinds(horizontal)">
                                      <p:cBhvr>
                                        <p:cTn id="33" dur="500"/>
                                        <p:tgtEl>
                                          <p:spTgt spid="3">
                                            <p:txEl>
                                              <p:pRg st="3" end="3"/>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3" presetClass="entr" presetSubtype="10" fill="hold" nodeType="clickEffect">
                                  <p:stCondLst>
                                    <p:cond delay="0"/>
                                  </p:stCondLst>
                                  <p:childTnLst>
                                    <p:set>
                                      <p:cBhvr>
                                        <p:cTn id="37" dur="1" fill="hold">
                                          <p:stCondLst>
                                            <p:cond delay="0"/>
                                          </p:stCondLst>
                                        </p:cTn>
                                        <p:tgtEl>
                                          <p:spTgt spid="3">
                                            <p:txEl>
                                              <p:pRg st="6" end="6"/>
                                            </p:txEl>
                                          </p:spTgt>
                                        </p:tgtEl>
                                        <p:attrNameLst>
                                          <p:attrName>style.visibility</p:attrName>
                                        </p:attrNameLst>
                                      </p:cBhvr>
                                      <p:to>
                                        <p:strVal val="visible"/>
                                      </p:to>
                                    </p:set>
                                    <p:animEffect transition="in" filter="blinds(horizontal)">
                                      <p:cBhvr>
                                        <p:cTn id="38" dur="500"/>
                                        <p:tgtEl>
                                          <p:spTgt spid="3">
                                            <p:txEl>
                                              <p:pRg st="6" end="6"/>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3" presetClass="entr" presetSubtype="10" fill="hold" nodeType="clickEffect">
                                  <p:stCondLst>
                                    <p:cond delay="0"/>
                                  </p:stCondLst>
                                  <p:childTnLst>
                                    <p:set>
                                      <p:cBhvr>
                                        <p:cTn id="42" dur="1" fill="hold">
                                          <p:stCondLst>
                                            <p:cond delay="0"/>
                                          </p:stCondLst>
                                        </p:cTn>
                                        <p:tgtEl>
                                          <p:spTgt spid="3">
                                            <p:txEl>
                                              <p:pRg st="7" end="7"/>
                                            </p:txEl>
                                          </p:spTgt>
                                        </p:tgtEl>
                                        <p:attrNameLst>
                                          <p:attrName>style.visibility</p:attrName>
                                        </p:attrNameLst>
                                      </p:cBhvr>
                                      <p:to>
                                        <p:strVal val="visible"/>
                                      </p:to>
                                    </p:set>
                                    <p:animEffect transition="in" filter="blinds(horizontal)">
                                      <p:cBhvr>
                                        <p:cTn id="43" dur="500"/>
                                        <p:tgtEl>
                                          <p:spTgt spid="3">
                                            <p:txEl>
                                              <p:pRg st="7" end="7"/>
                                            </p:txEl>
                                          </p:spTgt>
                                        </p:tgtEl>
                                      </p:cBhvr>
                                    </p:animEffect>
                                  </p:childTnLst>
                                </p:cTn>
                              </p:par>
                            </p:childTnLst>
                          </p:cTn>
                        </p:par>
                      </p:childTnLst>
                    </p:cTn>
                  </p:par>
                  <p:par>
                    <p:cTn id="44" fill="hold">
                      <p:stCondLst>
                        <p:cond delay="indefinite"/>
                      </p:stCondLst>
                      <p:childTnLst>
                        <p:par>
                          <p:cTn id="45" fill="hold">
                            <p:stCondLst>
                              <p:cond delay="0"/>
                            </p:stCondLst>
                            <p:childTnLst>
                              <p:par>
                                <p:cTn id="46" presetID="3" presetClass="entr" presetSubtype="10" fill="hold" nodeType="clickEffect">
                                  <p:stCondLst>
                                    <p:cond delay="0"/>
                                  </p:stCondLst>
                                  <p:childTnLst>
                                    <p:set>
                                      <p:cBhvr>
                                        <p:cTn id="47" dur="1" fill="hold">
                                          <p:stCondLst>
                                            <p:cond delay="0"/>
                                          </p:stCondLst>
                                        </p:cTn>
                                        <p:tgtEl>
                                          <p:spTgt spid="3">
                                            <p:txEl>
                                              <p:pRg st="10" end="10"/>
                                            </p:txEl>
                                          </p:spTgt>
                                        </p:tgtEl>
                                        <p:attrNameLst>
                                          <p:attrName>style.visibility</p:attrName>
                                        </p:attrNameLst>
                                      </p:cBhvr>
                                      <p:to>
                                        <p:strVal val="visible"/>
                                      </p:to>
                                    </p:set>
                                    <p:animEffect transition="in" filter="blinds(horizontal)">
                                      <p:cBhvr>
                                        <p:cTn id="48" dur="500"/>
                                        <p:tgtEl>
                                          <p:spTgt spid="3">
                                            <p:txEl>
                                              <p:pRg st="10" end="10"/>
                                            </p:txEl>
                                          </p:spTgt>
                                        </p:tgtEl>
                                      </p:cBhvr>
                                    </p:animEffect>
                                  </p:childTnLst>
                                </p:cTn>
                              </p:par>
                            </p:childTnLst>
                          </p:cTn>
                        </p:par>
                      </p:childTnLst>
                    </p:cTn>
                  </p:par>
                  <p:par>
                    <p:cTn id="49" fill="hold">
                      <p:stCondLst>
                        <p:cond delay="indefinite"/>
                      </p:stCondLst>
                      <p:childTnLst>
                        <p:par>
                          <p:cTn id="50" fill="hold">
                            <p:stCondLst>
                              <p:cond delay="0"/>
                            </p:stCondLst>
                            <p:childTnLst>
                              <p:par>
                                <p:cTn id="51" presetID="3" presetClass="entr" presetSubtype="10" fill="hold" nodeType="clickEffect">
                                  <p:stCondLst>
                                    <p:cond delay="0"/>
                                  </p:stCondLst>
                                  <p:childTnLst>
                                    <p:set>
                                      <p:cBhvr>
                                        <p:cTn id="52" dur="1" fill="hold">
                                          <p:stCondLst>
                                            <p:cond delay="0"/>
                                          </p:stCondLst>
                                        </p:cTn>
                                        <p:tgtEl>
                                          <p:spTgt spid="3">
                                            <p:txEl>
                                              <p:pRg st="11" end="11"/>
                                            </p:txEl>
                                          </p:spTgt>
                                        </p:tgtEl>
                                        <p:attrNameLst>
                                          <p:attrName>style.visibility</p:attrName>
                                        </p:attrNameLst>
                                      </p:cBhvr>
                                      <p:to>
                                        <p:strVal val="visible"/>
                                      </p:to>
                                    </p:set>
                                    <p:animEffect transition="in" filter="blinds(horizontal)">
                                      <p:cBhvr>
                                        <p:cTn id="53" dur="500"/>
                                        <p:tgtEl>
                                          <p:spTgt spid="3">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54" fill="hold" display="0">
                  <p:stCondLst>
                    <p:cond delay="indefinite"/>
                  </p:stCondLst>
                  <p:endCondLst>
                    <p:cond evt="onPrev" delay="0">
                      <p:tgtEl>
                        <p:sldTgt/>
                      </p:tgtEl>
                    </p:cond>
                    <p:cond evt="onStopAudio" delay="0">
                      <p:tgtEl>
                        <p:sldTgt/>
                      </p:tgtEl>
                    </p:cond>
                  </p:endCondLst>
                </p:cTn>
                <p:tgtEl>
                  <p:spTgt spid="9"/>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rmAutofit/>
          </a:bodyPr>
          <a:lstStyle/>
          <a:p>
            <a:pPr algn="l"/>
            <a:r>
              <a:rPr lang="en-US" sz="3600" dirty="0" smtClean="0">
                <a:solidFill>
                  <a:srgbClr val="002060"/>
                </a:solidFill>
              </a:rPr>
              <a:t>Hedge Fund Investors</a:t>
            </a:r>
            <a:endParaRPr lang="en-US" sz="3600" dirty="0">
              <a:solidFill>
                <a:srgbClr val="002060"/>
              </a:solidFill>
            </a:endParaRPr>
          </a:p>
        </p:txBody>
      </p:sp>
      <p:sp>
        <p:nvSpPr>
          <p:cNvPr id="4" name="Text Placeholder 3"/>
          <p:cNvSpPr>
            <a:spLocks noGrp="1"/>
          </p:cNvSpPr>
          <p:nvPr>
            <p:ph type="body" idx="1"/>
          </p:nvPr>
        </p:nvSpPr>
        <p:spPr/>
        <p:txBody>
          <a:bodyPr/>
          <a:lstStyle/>
          <a:p>
            <a:r>
              <a:rPr lang="en-US" u="sng" dirty="0" smtClean="0"/>
              <a:t>Section 3(c)(1) Funds</a:t>
            </a:r>
            <a:endParaRPr lang="en-US" u="sng" dirty="0"/>
          </a:p>
        </p:txBody>
      </p:sp>
      <p:sp>
        <p:nvSpPr>
          <p:cNvPr id="3" name="Content Placeholder 2"/>
          <p:cNvSpPr>
            <a:spLocks noGrp="1"/>
          </p:cNvSpPr>
          <p:nvPr>
            <p:ph sz="half" idx="2"/>
          </p:nvPr>
        </p:nvSpPr>
        <p:spPr/>
        <p:txBody>
          <a:bodyPr>
            <a:normAutofit/>
          </a:bodyPr>
          <a:lstStyle/>
          <a:p>
            <a:r>
              <a:rPr lang="en-US" dirty="0" smtClean="0"/>
              <a:t>Limited to </a:t>
            </a:r>
            <a:r>
              <a:rPr lang="en-US" dirty="0" smtClean="0"/>
              <a:t>99</a:t>
            </a:r>
            <a:r>
              <a:rPr lang="en-US" dirty="0" smtClean="0"/>
              <a:t> </a:t>
            </a:r>
            <a:r>
              <a:rPr lang="en-US" dirty="0" smtClean="0"/>
              <a:t>investors</a:t>
            </a:r>
          </a:p>
          <a:p>
            <a:r>
              <a:rPr lang="en-US" dirty="0" smtClean="0"/>
              <a:t>Accredited Investor</a:t>
            </a:r>
          </a:p>
          <a:p>
            <a:r>
              <a:rPr lang="en-US" dirty="0" smtClean="0"/>
              <a:t>Qualified Client</a:t>
            </a:r>
          </a:p>
          <a:p>
            <a:pPr lvl="1"/>
            <a:r>
              <a:rPr lang="en-US" dirty="0" smtClean="0"/>
              <a:t>Natural </a:t>
            </a:r>
            <a:r>
              <a:rPr lang="en-US" dirty="0" smtClean="0"/>
              <a:t>person with a net worth of $</a:t>
            </a:r>
            <a:r>
              <a:rPr lang="en-US" dirty="0" smtClean="0"/>
              <a:t>1,500,000</a:t>
            </a:r>
          </a:p>
          <a:p>
            <a:pPr lvl="1"/>
            <a:r>
              <a:rPr lang="en-US" dirty="0" smtClean="0"/>
              <a:t>Note: may be dependant on state law</a:t>
            </a:r>
            <a:endParaRPr lang="en-US" dirty="0" smtClean="0"/>
          </a:p>
        </p:txBody>
      </p:sp>
      <p:sp>
        <p:nvSpPr>
          <p:cNvPr id="5" name="Text Placeholder 4"/>
          <p:cNvSpPr>
            <a:spLocks noGrp="1"/>
          </p:cNvSpPr>
          <p:nvPr>
            <p:ph type="body" sz="quarter" idx="3"/>
          </p:nvPr>
        </p:nvSpPr>
        <p:spPr/>
        <p:txBody>
          <a:bodyPr/>
          <a:lstStyle/>
          <a:p>
            <a:r>
              <a:rPr lang="en-US" u="sng" dirty="0" smtClean="0"/>
              <a:t>Section 3(c)(7) F</a:t>
            </a:r>
            <a:r>
              <a:rPr lang="en-US" u="sng" dirty="0" smtClean="0"/>
              <a:t>unds</a:t>
            </a:r>
            <a:endParaRPr lang="en-US" u="sng" dirty="0"/>
          </a:p>
        </p:txBody>
      </p:sp>
      <p:sp>
        <p:nvSpPr>
          <p:cNvPr id="6" name="Content Placeholder 5"/>
          <p:cNvSpPr>
            <a:spLocks noGrp="1"/>
          </p:cNvSpPr>
          <p:nvPr>
            <p:ph sz="quarter" idx="4"/>
          </p:nvPr>
        </p:nvSpPr>
        <p:spPr/>
        <p:txBody>
          <a:bodyPr>
            <a:normAutofit/>
          </a:bodyPr>
          <a:lstStyle/>
          <a:p>
            <a:r>
              <a:rPr lang="en-US" dirty="0" smtClean="0"/>
              <a:t>Limited </a:t>
            </a:r>
            <a:r>
              <a:rPr lang="en-US" dirty="0" smtClean="0"/>
              <a:t>to 499 investors </a:t>
            </a:r>
            <a:endParaRPr lang="en-US" dirty="0" smtClean="0"/>
          </a:p>
          <a:p>
            <a:r>
              <a:rPr lang="en-US" dirty="0" smtClean="0"/>
              <a:t>Qualified Purchaser</a:t>
            </a:r>
          </a:p>
          <a:p>
            <a:pPr lvl="1"/>
            <a:r>
              <a:rPr lang="en-US" dirty="0" smtClean="0"/>
              <a:t>Natural </a:t>
            </a:r>
            <a:r>
              <a:rPr lang="en-US" dirty="0" smtClean="0"/>
              <a:t>person with a liquid net worth of $5,000,000</a:t>
            </a:r>
          </a:p>
          <a:p>
            <a:endParaRPr lang="en-US" dirty="0"/>
          </a:p>
        </p:txBody>
      </p:sp>
      <p:sp>
        <p:nvSpPr>
          <p:cNvPr id="7" name="Rectangle 6"/>
          <p:cNvSpPr/>
          <p:nvPr/>
        </p:nvSpPr>
        <p:spPr>
          <a:xfrm>
            <a:off x="533400" y="990600"/>
            <a:ext cx="8077200" cy="76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ooter Placeholder 9"/>
          <p:cNvSpPr>
            <a:spLocks noGrp="1"/>
          </p:cNvSpPr>
          <p:nvPr>
            <p:ph type="ftr" sz="quarter" idx="11"/>
          </p:nvPr>
        </p:nvSpPr>
        <p:spPr/>
        <p:txBody>
          <a:bodyPr/>
          <a:lstStyle/>
          <a:p>
            <a:r>
              <a:rPr lang="en-US" dirty="0" smtClean="0"/>
              <a:t>9 of 18</a:t>
            </a:r>
            <a:endParaRPr lang="en-US" dirty="0"/>
          </a:p>
        </p:txBody>
      </p:sp>
      <p:pic>
        <p:nvPicPr>
          <p:cNvPr id="11" name="~PP3899.WAV">
            <a:hlinkClick r:id="" action="ppaction://media"/>
          </p:cNvPr>
          <p:cNvPicPr>
            <a:picLocks noRot="1" noChangeAspect="1"/>
          </p:cNvPicPr>
          <p:nvPr>
            <a:wavAudioFile r:embed="rId2" name="~PP3899.WAV"/>
          </p:nvPr>
        </p:nvPicPr>
        <p:blipFill>
          <a:blip r:embed="rId5"/>
          <a:stretch>
            <a:fillRect/>
          </a:stretch>
        </p:blipFill>
        <p:spPr>
          <a:xfrm>
            <a:off x="8702675" y="6416675"/>
            <a:ext cx="304800" cy="304800"/>
          </a:xfrm>
          <a:prstGeom prst="rect">
            <a:avLst/>
          </a:prstGeom>
        </p:spPr>
      </p:pic>
    </p:spTree>
    <p:custDataLst>
      <p:tags r:id="rId1"/>
    </p:custDataLst>
  </p:cSld>
  <p:clrMapOvr>
    <a:masterClrMapping/>
  </p:clrMapOvr>
  <p:transition advTm="126551">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par>
                    <p:cTn id="7" fill="hold">
                      <p:stCondLst>
                        <p:cond delay="indefinite"/>
                      </p:stCondLst>
                      <p:childTnLst>
                        <p:par>
                          <p:cTn id="8" fill="hold">
                            <p:stCondLst>
                              <p:cond delay="0"/>
                            </p:stCondLst>
                            <p:childTnLst>
                              <p:par>
                                <p:cTn id="9" presetID="3" presetClass="entr" presetSubtype="10" fill="hold" nodeType="click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animEffect transition="in" filter="blinds(horizontal)">
                                      <p:cBhvr>
                                        <p:cTn id="11" dur="500"/>
                                        <p:tgtEl>
                                          <p:spTgt spid="4">
                                            <p:txEl>
                                              <p:pRg st="0" end="0"/>
                                            </p:txEl>
                                          </p:spTgt>
                                        </p:tgtEl>
                                      </p:cBhvr>
                                    </p:animEffect>
                                  </p:childTnLst>
                                </p:cTn>
                              </p:par>
                              <p:par>
                                <p:cTn id="12" presetID="3" presetClass="entr" presetSubtype="10" fill="hold" nodeType="withEffect">
                                  <p:stCondLst>
                                    <p:cond delay="0"/>
                                  </p:stCondLst>
                                  <p:childTnLst>
                                    <p:set>
                                      <p:cBhvr>
                                        <p:cTn id="13" dur="1" fill="hold">
                                          <p:stCondLst>
                                            <p:cond delay="0"/>
                                          </p:stCondLst>
                                        </p:cTn>
                                        <p:tgtEl>
                                          <p:spTgt spid="5">
                                            <p:txEl>
                                              <p:pRg st="0" end="0"/>
                                            </p:txEl>
                                          </p:spTgt>
                                        </p:tgtEl>
                                        <p:attrNameLst>
                                          <p:attrName>style.visibility</p:attrName>
                                        </p:attrNameLst>
                                      </p:cBhvr>
                                      <p:to>
                                        <p:strVal val="visible"/>
                                      </p:to>
                                    </p:set>
                                    <p:animEffect transition="in" filter="blinds(horizontal)">
                                      <p:cBhvr>
                                        <p:cTn id="14" dur="500"/>
                                        <p:tgtEl>
                                          <p:spTgt spid="5">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3" presetClass="entr" presetSubtype="10" fill="hold" nodeType="click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animEffect transition="in" filter="blinds(horizontal)">
                                      <p:cBhvr>
                                        <p:cTn id="19" dur="500"/>
                                        <p:tgtEl>
                                          <p:spTgt spid="3">
                                            <p:txEl>
                                              <p:pRg st="0" end="0"/>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3" presetClass="entr" presetSubtype="10" fill="hold" nodeType="clickEffect">
                                  <p:stCondLst>
                                    <p:cond delay="0"/>
                                  </p:stCondLst>
                                  <p:childTnLst>
                                    <p:set>
                                      <p:cBhvr>
                                        <p:cTn id="23" dur="1" fill="hold">
                                          <p:stCondLst>
                                            <p:cond delay="0"/>
                                          </p:stCondLst>
                                        </p:cTn>
                                        <p:tgtEl>
                                          <p:spTgt spid="6">
                                            <p:txEl>
                                              <p:pRg st="0" end="0"/>
                                            </p:txEl>
                                          </p:spTgt>
                                        </p:tgtEl>
                                        <p:attrNameLst>
                                          <p:attrName>style.visibility</p:attrName>
                                        </p:attrNameLst>
                                      </p:cBhvr>
                                      <p:to>
                                        <p:strVal val="visible"/>
                                      </p:to>
                                    </p:set>
                                    <p:animEffect transition="in" filter="blinds(horizontal)">
                                      <p:cBhvr>
                                        <p:cTn id="24" dur="500"/>
                                        <p:tgtEl>
                                          <p:spTgt spid="6">
                                            <p:txEl>
                                              <p:pRg st="0" end="0"/>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3" presetClass="entr" presetSubtype="10" fill="hold" nodeType="clickEffect">
                                  <p:stCondLst>
                                    <p:cond delay="0"/>
                                  </p:stCondLst>
                                  <p:childTnLst>
                                    <p:set>
                                      <p:cBhvr>
                                        <p:cTn id="28" dur="1" fill="hold">
                                          <p:stCondLst>
                                            <p:cond delay="0"/>
                                          </p:stCondLst>
                                        </p:cTn>
                                        <p:tgtEl>
                                          <p:spTgt spid="3">
                                            <p:txEl>
                                              <p:pRg st="1" end="1"/>
                                            </p:txEl>
                                          </p:spTgt>
                                        </p:tgtEl>
                                        <p:attrNameLst>
                                          <p:attrName>style.visibility</p:attrName>
                                        </p:attrNameLst>
                                      </p:cBhvr>
                                      <p:to>
                                        <p:strVal val="visible"/>
                                      </p:to>
                                    </p:set>
                                    <p:animEffect transition="in" filter="blinds(horizontal)">
                                      <p:cBhvr>
                                        <p:cTn id="29" dur="500"/>
                                        <p:tgtEl>
                                          <p:spTgt spid="3">
                                            <p:txEl>
                                              <p:pRg st="1" end="1"/>
                                            </p:txEl>
                                          </p:spTgt>
                                        </p:tgtEl>
                                      </p:cBhvr>
                                    </p:animEffect>
                                  </p:childTnLst>
                                </p:cTn>
                              </p:par>
                              <p:par>
                                <p:cTn id="30" presetID="3" presetClass="entr" presetSubtype="10" fill="hold" nodeType="withEffect">
                                  <p:stCondLst>
                                    <p:cond delay="0"/>
                                  </p:stCondLst>
                                  <p:childTnLst>
                                    <p:set>
                                      <p:cBhvr>
                                        <p:cTn id="31" dur="1" fill="hold">
                                          <p:stCondLst>
                                            <p:cond delay="0"/>
                                          </p:stCondLst>
                                        </p:cTn>
                                        <p:tgtEl>
                                          <p:spTgt spid="3">
                                            <p:txEl>
                                              <p:pRg st="2" end="2"/>
                                            </p:txEl>
                                          </p:spTgt>
                                        </p:tgtEl>
                                        <p:attrNameLst>
                                          <p:attrName>style.visibility</p:attrName>
                                        </p:attrNameLst>
                                      </p:cBhvr>
                                      <p:to>
                                        <p:strVal val="visible"/>
                                      </p:to>
                                    </p:set>
                                    <p:animEffect transition="in" filter="blinds(horizontal)">
                                      <p:cBhvr>
                                        <p:cTn id="32" dur="500"/>
                                        <p:tgtEl>
                                          <p:spTgt spid="3">
                                            <p:txEl>
                                              <p:pRg st="2" end="2"/>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nodeType="clickEffect">
                                  <p:stCondLst>
                                    <p:cond delay="0"/>
                                  </p:stCondLst>
                                  <p:childTnLst>
                                    <p:set>
                                      <p:cBhvr>
                                        <p:cTn id="36" dur="1" fill="hold">
                                          <p:stCondLst>
                                            <p:cond delay="0"/>
                                          </p:stCondLst>
                                        </p:cTn>
                                        <p:tgtEl>
                                          <p:spTgt spid="3">
                                            <p:txEl>
                                              <p:pRg st="3" end="3"/>
                                            </p:txEl>
                                          </p:spTgt>
                                        </p:tgtEl>
                                        <p:attrNameLst>
                                          <p:attrName>style.visibility</p:attrName>
                                        </p:attrNameLst>
                                      </p:cBhvr>
                                      <p:to>
                                        <p:strVal val="visible"/>
                                      </p:to>
                                    </p:set>
                                    <p:animEffect transition="in" filter="blinds(horizontal)">
                                      <p:cBhvr>
                                        <p:cTn id="37" dur="500"/>
                                        <p:tgtEl>
                                          <p:spTgt spid="3">
                                            <p:txEl>
                                              <p:pRg st="3" end="3"/>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nodeType="clickEffect">
                                  <p:stCondLst>
                                    <p:cond delay="0"/>
                                  </p:stCondLst>
                                  <p:childTnLst>
                                    <p:set>
                                      <p:cBhvr>
                                        <p:cTn id="41" dur="1" fill="hold">
                                          <p:stCondLst>
                                            <p:cond delay="0"/>
                                          </p:stCondLst>
                                        </p:cTn>
                                        <p:tgtEl>
                                          <p:spTgt spid="3">
                                            <p:txEl>
                                              <p:pRg st="4" end="4"/>
                                            </p:txEl>
                                          </p:spTgt>
                                        </p:tgtEl>
                                        <p:attrNameLst>
                                          <p:attrName>style.visibility</p:attrName>
                                        </p:attrNameLst>
                                      </p:cBhvr>
                                      <p:to>
                                        <p:strVal val="visible"/>
                                      </p:to>
                                    </p:set>
                                    <p:animEffect transition="in" filter="blinds(horizontal)">
                                      <p:cBhvr>
                                        <p:cTn id="42" dur="500"/>
                                        <p:tgtEl>
                                          <p:spTgt spid="3">
                                            <p:txEl>
                                              <p:pRg st="4" end="4"/>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nodeType="clickEffect">
                                  <p:stCondLst>
                                    <p:cond delay="0"/>
                                  </p:stCondLst>
                                  <p:childTnLst>
                                    <p:set>
                                      <p:cBhvr>
                                        <p:cTn id="46" dur="1" fill="hold">
                                          <p:stCondLst>
                                            <p:cond delay="0"/>
                                          </p:stCondLst>
                                        </p:cTn>
                                        <p:tgtEl>
                                          <p:spTgt spid="6">
                                            <p:txEl>
                                              <p:pRg st="1" end="1"/>
                                            </p:txEl>
                                          </p:spTgt>
                                        </p:tgtEl>
                                        <p:attrNameLst>
                                          <p:attrName>style.visibility</p:attrName>
                                        </p:attrNameLst>
                                      </p:cBhvr>
                                      <p:to>
                                        <p:strVal val="visible"/>
                                      </p:to>
                                    </p:set>
                                    <p:animEffect transition="in" filter="blinds(horizontal)">
                                      <p:cBhvr>
                                        <p:cTn id="47" dur="500"/>
                                        <p:tgtEl>
                                          <p:spTgt spid="6">
                                            <p:txEl>
                                              <p:pRg st="1" end="1"/>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3" presetClass="entr" presetSubtype="10" fill="hold" nodeType="clickEffect">
                                  <p:stCondLst>
                                    <p:cond delay="0"/>
                                  </p:stCondLst>
                                  <p:childTnLst>
                                    <p:set>
                                      <p:cBhvr>
                                        <p:cTn id="51" dur="1" fill="hold">
                                          <p:stCondLst>
                                            <p:cond delay="0"/>
                                          </p:stCondLst>
                                        </p:cTn>
                                        <p:tgtEl>
                                          <p:spTgt spid="6">
                                            <p:txEl>
                                              <p:pRg st="2" end="2"/>
                                            </p:txEl>
                                          </p:spTgt>
                                        </p:tgtEl>
                                        <p:attrNameLst>
                                          <p:attrName>style.visibility</p:attrName>
                                        </p:attrNameLst>
                                      </p:cBhvr>
                                      <p:to>
                                        <p:strVal val="visible"/>
                                      </p:to>
                                    </p:set>
                                    <p:animEffect transition="in" filter="blinds(horizontal)">
                                      <p:cBhvr>
                                        <p:cTn id="52" dur="500"/>
                                        <p:tgtEl>
                                          <p:spTgt spid="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53" fill="hold" display="0">
                  <p:stCondLst>
                    <p:cond delay="indefinite"/>
                  </p:stCondLst>
                  <p:endCondLst>
                    <p:cond evt="onPrev" delay="0">
                      <p:tgtEl>
                        <p:sldTgt/>
                      </p:tgtEl>
                    </p:cond>
                    <p:cond evt="onStopAudio" delay="0">
                      <p:tgtEl>
                        <p:sldTgt/>
                      </p:tgtEl>
                    </p:cond>
                  </p:endCondLst>
                </p:cTn>
                <p:tgtEl>
                  <p:spTgt spid="11"/>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a:bodyPr>
          <a:lstStyle/>
          <a:p>
            <a:pPr algn="l"/>
            <a:r>
              <a:rPr lang="en-US" sz="3600" dirty="0" smtClean="0">
                <a:solidFill>
                  <a:srgbClr val="002060"/>
                </a:solidFill>
              </a:rPr>
              <a:t>Registration</a:t>
            </a:r>
            <a:endParaRPr lang="en-US" sz="3600" dirty="0">
              <a:solidFill>
                <a:srgbClr val="002060"/>
              </a:solidFill>
            </a:endParaRPr>
          </a:p>
        </p:txBody>
      </p:sp>
      <p:sp>
        <p:nvSpPr>
          <p:cNvPr id="3" name="Content Placeholder 2"/>
          <p:cNvSpPr>
            <a:spLocks noGrp="1"/>
          </p:cNvSpPr>
          <p:nvPr>
            <p:ph idx="1"/>
          </p:nvPr>
        </p:nvSpPr>
        <p:spPr>
          <a:xfrm>
            <a:off x="457200" y="1295400"/>
            <a:ext cx="8229600" cy="4830763"/>
          </a:xfrm>
        </p:spPr>
        <p:txBody>
          <a:bodyPr>
            <a:normAutofit fontScale="55000" lnSpcReduction="20000"/>
          </a:bodyPr>
          <a:lstStyle/>
          <a:p>
            <a:r>
              <a:rPr lang="en-US" b="1" dirty="0" smtClean="0"/>
              <a:t>Investment Advisor Registration</a:t>
            </a:r>
          </a:p>
          <a:p>
            <a:pPr lvl="1"/>
            <a:r>
              <a:rPr lang="en-US" dirty="0" smtClean="0"/>
              <a:t>State vs. </a:t>
            </a:r>
            <a:r>
              <a:rPr lang="en-US" dirty="0" smtClean="0"/>
              <a:t>Federal</a:t>
            </a:r>
          </a:p>
          <a:p>
            <a:pPr lvl="2"/>
            <a:r>
              <a:rPr lang="en-US" dirty="0" smtClean="0"/>
              <a:t>Under $25 million – State only</a:t>
            </a:r>
          </a:p>
          <a:p>
            <a:pPr lvl="2"/>
            <a:r>
              <a:rPr lang="en-US" dirty="0" smtClean="0"/>
              <a:t>$25 - $30 million – SEC or State</a:t>
            </a:r>
          </a:p>
          <a:p>
            <a:pPr lvl="2"/>
            <a:r>
              <a:rPr lang="en-US" dirty="0" smtClean="0"/>
              <a:t>Over $30 million – SEC </a:t>
            </a:r>
            <a:endParaRPr lang="en-US" dirty="0" smtClean="0"/>
          </a:p>
          <a:p>
            <a:pPr lvl="1"/>
            <a:r>
              <a:rPr lang="en-US" dirty="0" smtClean="0"/>
              <a:t>SEC</a:t>
            </a:r>
          </a:p>
          <a:p>
            <a:pPr lvl="2"/>
            <a:r>
              <a:rPr lang="en-US" dirty="0" smtClean="0"/>
              <a:t>Section 203(b)(3) exemption</a:t>
            </a:r>
          </a:p>
          <a:p>
            <a:pPr lvl="2"/>
            <a:r>
              <a:rPr lang="en-US" dirty="0" smtClean="0"/>
              <a:t>Generally 2-4 weeks</a:t>
            </a:r>
          </a:p>
          <a:p>
            <a:pPr lvl="2"/>
            <a:r>
              <a:rPr lang="en-US" dirty="0" smtClean="0"/>
              <a:t>Compliance manual</a:t>
            </a:r>
          </a:p>
          <a:p>
            <a:pPr lvl="1"/>
            <a:r>
              <a:rPr lang="en-US" dirty="0" smtClean="0"/>
              <a:t>State</a:t>
            </a:r>
          </a:p>
          <a:p>
            <a:pPr lvl="2"/>
            <a:r>
              <a:rPr lang="en-US" dirty="0" smtClean="0"/>
              <a:t>Exemption depends on state laws</a:t>
            </a:r>
          </a:p>
          <a:p>
            <a:pPr lvl="2"/>
            <a:r>
              <a:rPr lang="en-US" dirty="0" smtClean="0"/>
              <a:t>Generally 2-8 weeks</a:t>
            </a:r>
          </a:p>
          <a:p>
            <a:pPr lvl="2"/>
            <a:r>
              <a:rPr lang="en-US" dirty="0" smtClean="0"/>
              <a:t>Series 65</a:t>
            </a:r>
          </a:p>
          <a:p>
            <a:pPr lvl="2"/>
            <a:r>
              <a:rPr lang="en-US" dirty="0" smtClean="0"/>
              <a:t>Potential net capital requirements</a:t>
            </a:r>
          </a:p>
          <a:p>
            <a:pPr lvl="2"/>
            <a:r>
              <a:rPr lang="en-US" dirty="0" smtClean="0"/>
              <a:t>Compliance procedures including potentially a compliance manual</a:t>
            </a:r>
          </a:p>
          <a:p>
            <a:endParaRPr lang="en-US" dirty="0" smtClean="0"/>
          </a:p>
          <a:p>
            <a:r>
              <a:rPr lang="en-US" b="1" dirty="0" smtClean="0"/>
              <a:t>CTA </a:t>
            </a:r>
            <a:r>
              <a:rPr lang="en-US" b="1" dirty="0" smtClean="0"/>
              <a:t>or CPO Registration</a:t>
            </a:r>
          </a:p>
          <a:p>
            <a:pPr lvl="1"/>
            <a:r>
              <a:rPr lang="en-US" dirty="0" smtClean="0"/>
              <a:t>Registration with CFTC through the NFA</a:t>
            </a:r>
            <a:endParaRPr lang="en-US" dirty="0" smtClean="0"/>
          </a:p>
          <a:p>
            <a:pPr lvl="1"/>
            <a:r>
              <a:rPr lang="en-US" dirty="0" smtClean="0"/>
              <a:t>Potential CTA and CPO </a:t>
            </a:r>
            <a:r>
              <a:rPr lang="en-US" dirty="0" smtClean="0"/>
              <a:t>Exemptions (but potential state issues)</a:t>
            </a:r>
            <a:endParaRPr lang="en-US" dirty="0" smtClean="0"/>
          </a:p>
          <a:p>
            <a:pPr lvl="1"/>
            <a:r>
              <a:rPr lang="en-US" dirty="0" smtClean="0"/>
              <a:t>Series 3 </a:t>
            </a:r>
          </a:p>
          <a:p>
            <a:pPr lvl="1"/>
            <a:r>
              <a:rPr lang="en-US" dirty="0" smtClean="0"/>
              <a:t>Various compliance requirements</a:t>
            </a:r>
          </a:p>
          <a:p>
            <a:pPr lvl="1"/>
            <a:endParaRPr lang="en-US" dirty="0" smtClean="0"/>
          </a:p>
          <a:p>
            <a:pPr lvl="1"/>
            <a:endParaRPr lang="en-US" dirty="0"/>
          </a:p>
        </p:txBody>
      </p:sp>
      <p:sp>
        <p:nvSpPr>
          <p:cNvPr id="4" name="Rectangle 3"/>
          <p:cNvSpPr/>
          <p:nvPr/>
        </p:nvSpPr>
        <p:spPr>
          <a:xfrm>
            <a:off x="533400" y="990600"/>
            <a:ext cx="8077200" cy="76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Footer Placeholder 6"/>
          <p:cNvSpPr>
            <a:spLocks noGrp="1"/>
          </p:cNvSpPr>
          <p:nvPr>
            <p:ph type="ftr" sz="quarter" idx="11"/>
          </p:nvPr>
        </p:nvSpPr>
        <p:spPr/>
        <p:txBody>
          <a:bodyPr/>
          <a:lstStyle/>
          <a:p>
            <a:r>
              <a:rPr lang="en-US" dirty="0" smtClean="0"/>
              <a:t>10 of 18</a:t>
            </a:r>
            <a:endParaRPr lang="en-US" dirty="0"/>
          </a:p>
        </p:txBody>
      </p:sp>
      <p:pic>
        <p:nvPicPr>
          <p:cNvPr id="8" name="~PP2494.WAV">
            <a:hlinkClick r:id="" action="ppaction://media"/>
          </p:cNvPr>
          <p:cNvPicPr>
            <a:picLocks noRot="1" noChangeAspect="1"/>
          </p:cNvPicPr>
          <p:nvPr>
            <a:wavAudioFile r:embed="rId2" name="~PP2494.WAV"/>
          </p:nvPr>
        </p:nvPicPr>
        <p:blipFill>
          <a:blip r:embed="rId5"/>
          <a:stretch>
            <a:fillRect/>
          </a:stretch>
        </p:blipFill>
        <p:spPr>
          <a:xfrm>
            <a:off x="8702675" y="6416675"/>
            <a:ext cx="304800" cy="304800"/>
          </a:xfrm>
          <a:prstGeom prst="rect">
            <a:avLst/>
          </a:prstGeom>
        </p:spPr>
      </p:pic>
    </p:spTree>
    <p:custDataLst>
      <p:tags r:id="rId1"/>
    </p:custDataLst>
  </p:cSld>
  <p:clrMapOvr>
    <a:masterClrMapping/>
  </p:clrMapOvr>
  <p:transition advTm="362911">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3" presetClass="entr" presetSubtype="1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blinds(horizontal)">
                                      <p:cBhvr>
                                        <p:cTn id="11" dur="500"/>
                                        <p:tgtEl>
                                          <p:spTgt spid="3">
                                            <p:txEl>
                                              <p:pRg st="0" end="0"/>
                                            </p:txEl>
                                          </p:spTgt>
                                        </p:tgtEl>
                                      </p:cBhvr>
                                    </p:animEffect>
                                  </p:childTnLst>
                                </p:cTn>
                              </p:par>
                              <p:par>
                                <p:cTn id="12" presetID="3" presetClass="entr" presetSubtype="10" fill="hold" nodeType="withEffect">
                                  <p:stCondLst>
                                    <p:cond delay="0"/>
                                  </p:stCondLst>
                                  <p:childTnLst>
                                    <p:set>
                                      <p:cBhvr>
                                        <p:cTn id="13" dur="1" fill="hold">
                                          <p:stCondLst>
                                            <p:cond delay="0"/>
                                          </p:stCondLst>
                                        </p:cTn>
                                        <p:tgtEl>
                                          <p:spTgt spid="3">
                                            <p:txEl>
                                              <p:pRg st="16" end="16"/>
                                            </p:txEl>
                                          </p:spTgt>
                                        </p:tgtEl>
                                        <p:attrNameLst>
                                          <p:attrName>style.visibility</p:attrName>
                                        </p:attrNameLst>
                                      </p:cBhvr>
                                      <p:to>
                                        <p:strVal val="visible"/>
                                      </p:to>
                                    </p:set>
                                    <p:animEffect transition="in" filter="blinds(horizontal)">
                                      <p:cBhvr>
                                        <p:cTn id="14" dur="500"/>
                                        <p:tgtEl>
                                          <p:spTgt spid="3">
                                            <p:txEl>
                                              <p:pRg st="16" end="16"/>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3" presetClass="entr" presetSubtype="10" fill="hold"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blinds(horizontal)">
                                      <p:cBhvr>
                                        <p:cTn id="19" dur="500"/>
                                        <p:tgtEl>
                                          <p:spTgt spid="3">
                                            <p:txEl>
                                              <p:pRg st="1" end="1"/>
                                            </p:txEl>
                                          </p:spTgt>
                                        </p:tgtEl>
                                      </p:cBhvr>
                                    </p:animEffect>
                                  </p:childTnLst>
                                </p:cTn>
                              </p:par>
                              <p:par>
                                <p:cTn id="20" presetID="3" presetClass="entr" presetSubtype="10" fill="hold" nodeType="with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blinds(horizontal)">
                                      <p:cBhvr>
                                        <p:cTn id="22" dur="500"/>
                                        <p:tgtEl>
                                          <p:spTgt spid="3">
                                            <p:txEl>
                                              <p:pRg st="5" end="5"/>
                                            </p:txEl>
                                          </p:spTgt>
                                        </p:tgtEl>
                                      </p:cBhvr>
                                    </p:animEffect>
                                  </p:childTnLst>
                                </p:cTn>
                              </p:par>
                              <p:par>
                                <p:cTn id="23" presetID="3" presetClass="entr" presetSubtype="10" fill="hold" nodeType="with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animEffect transition="in" filter="blinds(horizontal)">
                                      <p:cBhvr>
                                        <p:cTn id="25" dur="500"/>
                                        <p:tgtEl>
                                          <p:spTgt spid="3">
                                            <p:txEl>
                                              <p:pRg st="9" end="9"/>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3" presetClass="entr" presetSubtype="10" fill="hold" nodeType="clickEffect">
                                  <p:stCondLst>
                                    <p:cond delay="0"/>
                                  </p:stCondLst>
                                  <p:childTnLst>
                                    <p:set>
                                      <p:cBhvr>
                                        <p:cTn id="29" dur="1" fill="hold">
                                          <p:stCondLst>
                                            <p:cond delay="0"/>
                                          </p:stCondLst>
                                        </p:cTn>
                                        <p:tgtEl>
                                          <p:spTgt spid="3">
                                            <p:txEl>
                                              <p:pRg st="2" end="2"/>
                                            </p:txEl>
                                          </p:spTgt>
                                        </p:tgtEl>
                                        <p:attrNameLst>
                                          <p:attrName>style.visibility</p:attrName>
                                        </p:attrNameLst>
                                      </p:cBhvr>
                                      <p:to>
                                        <p:strVal val="visible"/>
                                      </p:to>
                                    </p:set>
                                    <p:animEffect transition="in" filter="blinds(horizontal)">
                                      <p:cBhvr>
                                        <p:cTn id="30" dur="500"/>
                                        <p:tgtEl>
                                          <p:spTgt spid="3">
                                            <p:txEl>
                                              <p:pRg st="2" end="2"/>
                                            </p:txEl>
                                          </p:spTgt>
                                        </p:tgtEl>
                                      </p:cBhvr>
                                    </p:animEffect>
                                  </p:childTnLst>
                                </p:cTn>
                              </p:par>
                              <p:par>
                                <p:cTn id="31" presetID="3" presetClass="entr" presetSubtype="10" fill="hold" nodeType="withEffect">
                                  <p:stCondLst>
                                    <p:cond delay="0"/>
                                  </p:stCondLst>
                                  <p:childTnLst>
                                    <p:set>
                                      <p:cBhvr>
                                        <p:cTn id="32" dur="1" fill="hold">
                                          <p:stCondLst>
                                            <p:cond delay="0"/>
                                          </p:stCondLst>
                                        </p:cTn>
                                        <p:tgtEl>
                                          <p:spTgt spid="3">
                                            <p:txEl>
                                              <p:pRg st="3" end="3"/>
                                            </p:txEl>
                                          </p:spTgt>
                                        </p:tgtEl>
                                        <p:attrNameLst>
                                          <p:attrName>style.visibility</p:attrName>
                                        </p:attrNameLst>
                                      </p:cBhvr>
                                      <p:to>
                                        <p:strVal val="visible"/>
                                      </p:to>
                                    </p:set>
                                    <p:animEffect transition="in" filter="blinds(horizontal)">
                                      <p:cBhvr>
                                        <p:cTn id="33" dur="500"/>
                                        <p:tgtEl>
                                          <p:spTgt spid="3">
                                            <p:txEl>
                                              <p:pRg st="3" end="3"/>
                                            </p:txEl>
                                          </p:spTgt>
                                        </p:tgtEl>
                                      </p:cBhvr>
                                    </p:animEffect>
                                  </p:childTnLst>
                                </p:cTn>
                              </p:par>
                              <p:par>
                                <p:cTn id="34" presetID="3" presetClass="entr" presetSubtype="10" fill="hold" nodeType="withEffect">
                                  <p:stCondLst>
                                    <p:cond delay="0"/>
                                  </p:stCondLst>
                                  <p:childTnLst>
                                    <p:set>
                                      <p:cBhvr>
                                        <p:cTn id="35" dur="1" fill="hold">
                                          <p:stCondLst>
                                            <p:cond delay="0"/>
                                          </p:stCondLst>
                                        </p:cTn>
                                        <p:tgtEl>
                                          <p:spTgt spid="3">
                                            <p:txEl>
                                              <p:pRg st="4" end="4"/>
                                            </p:txEl>
                                          </p:spTgt>
                                        </p:tgtEl>
                                        <p:attrNameLst>
                                          <p:attrName>style.visibility</p:attrName>
                                        </p:attrNameLst>
                                      </p:cBhvr>
                                      <p:to>
                                        <p:strVal val="visible"/>
                                      </p:to>
                                    </p:set>
                                    <p:animEffect transition="in" filter="blinds(horizontal)">
                                      <p:cBhvr>
                                        <p:cTn id="36" dur="500"/>
                                        <p:tgtEl>
                                          <p:spTgt spid="3">
                                            <p:txEl>
                                              <p:pRg st="4" end="4"/>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3" presetClass="entr" presetSubtype="10" fill="hold" nodeType="clickEffect">
                                  <p:stCondLst>
                                    <p:cond delay="0"/>
                                  </p:stCondLst>
                                  <p:childTnLst>
                                    <p:set>
                                      <p:cBhvr>
                                        <p:cTn id="40" dur="1" fill="hold">
                                          <p:stCondLst>
                                            <p:cond delay="0"/>
                                          </p:stCondLst>
                                        </p:cTn>
                                        <p:tgtEl>
                                          <p:spTgt spid="3">
                                            <p:txEl>
                                              <p:pRg st="6" end="6"/>
                                            </p:txEl>
                                          </p:spTgt>
                                        </p:tgtEl>
                                        <p:attrNameLst>
                                          <p:attrName>style.visibility</p:attrName>
                                        </p:attrNameLst>
                                      </p:cBhvr>
                                      <p:to>
                                        <p:strVal val="visible"/>
                                      </p:to>
                                    </p:set>
                                    <p:animEffect transition="in" filter="blinds(horizontal)">
                                      <p:cBhvr>
                                        <p:cTn id="41" dur="500"/>
                                        <p:tgtEl>
                                          <p:spTgt spid="3">
                                            <p:txEl>
                                              <p:pRg st="6" end="6"/>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3" presetClass="entr" presetSubtype="10" fill="hold" nodeType="clickEffect">
                                  <p:stCondLst>
                                    <p:cond delay="0"/>
                                  </p:stCondLst>
                                  <p:childTnLst>
                                    <p:set>
                                      <p:cBhvr>
                                        <p:cTn id="45" dur="1" fill="hold">
                                          <p:stCondLst>
                                            <p:cond delay="0"/>
                                          </p:stCondLst>
                                        </p:cTn>
                                        <p:tgtEl>
                                          <p:spTgt spid="3">
                                            <p:txEl>
                                              <p:pRg st="7" end="7"/>
                                            </p:txEl>
                                          </p:spTgt>
                                        </p:tgtEl>
                                        <p:attrNameLst>
                                          <p:attrName>style.visibility</p:attrName>
                                        </p:attrNameLst>
                                      </p:cBhvr>
                                      <p:to>
                                        <p:strVal val="visible"/>
                                      </p:to>
                                    </p:set>
                                    <p:animEffect transition="in" filter="blinds(horizontal)">
                                      <p:cBhvr>
                                        <p:cTn id="46" dur="500"/>
                                        <p:tgtEl>
                                          <p:spTgt spid="3">
                                            <p:txEl>
                                              <p:pRg st="7" end="7"/>
                                            </p:txEl>
                                          </p:spTgt>
                                        </p:tgtEl>
                                      </p:cBhvr>
                                    </p:animEffect>
                                  </p:childTnLst>
                                </p:cTn>
                              </p:par>
                            </p:childTnLst>
                          </p:cTn>
                        </p:par>
                      </p:childTnLst>
                    </p:cTn>
                  </p:par>
                  <p:par>
                    <p:cTn id="47" fill="hold">
                      <p:stCondLst>
                        <p:cond delay="indefinite"/>
                      </p:stCondLst>
                      <p:childTnLst>
                        <p:par>
                          <p:cTn id="48" fill="hold">
                            <p:stCondLst>
                              <p:cond delay="0"/>
                            </p:stCondLst>
                            <p:childTnLst>
                              <p:par>
                                <p:cTn id="49" presetID="3" presetClass="entr" presetSubtype="10" fill="hold" nodeType="clickEffect">
                                  <p:stCondLst>
                                    <p:cond delay="0"/>
                                  </p:stCondLst>
                                  <p:childTnLst>
                                    <p:set>
                                      <p:cBhvr>
                                        <p:cTn id="50" dur="1" fill="hold">
                                          <p:stCondLst>
                                            <p:cond delay="0"/>
                                          </p:stCondLst>
                                        </p:cTn>
                                        <p:tgtEl>
                                          <p:spTgt spid="3">
                                            <p:txEl>
                                              <p:pRg st="8" end="8"/>
                                            </p:txEl>
                                          </p:spTgt>
                                        </p:tgtEl>
                                        <p:attrNameLst>
                                          <p:attrName>style.visibility</p:attrName>
                                        </p:attrNameLst>
                                      </p:cBhvr>
                                      <p:to>
                                        <p:strVal val="visible"/>
                                      </p:to>
                                    </p:set>
                                    <p:animEffect transition="in" filter="blinds(horizontal)">
                                      <p:cBhvr>
                                        <p:cTn id="51" dur="500"/>
                                        <p:tgtEl>
                                          <p:spTgt spid="3">
                                            <p:txEl>
                                              <p:pRg st="8" end="8"/>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3" presetClass="entr" presetSubtype="10" fill="hold" nodeType="clickEffect">
                                  <p:stCondLst>
                                    <p:cond delay="0"/>
                                  </p:stCondLst>
                                  <p:childTnLst>
                                    <p:set>
                                      <p:cBhvr>
                                        <p:cTn id="55" dur="1" fill="hold">
                                          <p:stCondLst>
                                            <p:cond delay="0"/>
                                          </p:stCondLst>
                                        </p:cTn>
                                        <p:tgtEl>
                                          <p:spTgt spid="3">
                                            <p:txEl>
                                              <p:pRg st="10" end="10"/>
                                            </p:txEl>
                                          </p:spTgt>
                                        </p:tgtEl>
                                        <p:attrNameLst>
                                          <p:attrName>style.visibility</p:attrName>
                                        </p:attrNameLst>
                                      </p:cBhvr>
                                      <p:to>
                                        <p:strVal val="visible"/>
                                      </p:to>
                                    </p:set>
                                    <p:animEffect transition="in" filter="blinds(horizontal)">
                                      <p:cBhvr>
                                        <p:cTn id="56" dur="500"/>
                                        <p:tgtEl>
                                          <p:spTgt spid="3">
                                            <p:txEl>
                                              <p:pRg st="10" end="10"/>
                                            </p:txEl>
                                          </p:spTgt>
                                        </p:tgtEl>
                                      </p:cBhvr>
                                    </p:animEffect>
                                  </p:childTnLst>
                                </p:cTn>
                              </p:par>
                            </p:childTnLst>
                          </p:cTn>
                        </p:par>
                      </p:childTnLst>
                    </p:cTn>
                  </p:par>
                  <p:par>
                    <p:cTn id="57" fill="hold">
                      <p:stCondLst>
                        <p:cond delay="indefinite"/>
                      </p:stCondLst>
                      <p:childTnLst>
                        <p:par>
                          <p:cTn id="58" fill="hold">
                            <p:stCondLst>
                              <p:cond delay="0"/>
                            </p:stCondLst>
                            <p:childTnLst>
                              <p:par>
                                <p:cTn id="59" presetID="3" presetClass="entr" presetSubtype="10" fill="hold" nodeType="clickEffect">
                                  <p:stCondLst>
                                    <p:cond delay="0"/>
                                  </p:stCondLst>
                                  <p:childTnLst>
                                    <p:set>
                                      <p:cBhvr>
                                        <p:cTn id="60" dur="1" fill="hold">
                                          <p:stCondLst>
                                            <p:cond delay="0"/>
                                          </p:stCondLst>
                                        </p:cTn>
                                        <p:tgtEl>
                                          <p:spTgt spid="3">
                                            <p:txEl>
                                              <p:pRg st="11" end="11"/>
                                            </p:txEl>
                                          </p:spTgt>
                                        </p:tgtEl>
                                        <p:attrNameLst>
                                          <p:attrName>style.visibility</p:attrName>
                                        </p:attrNameLst>
                                      </p:cBhvr>
                                      <p:to>
                                        <p:strVal val="visible"/>
                                      </p:to>
                                    </p:set>
                                    <p:animEffect transition="in" filter="blinds(horizontal)">
                                      <p:cBhvr>
                                        <p:cTn id="61" dur="500"/>
                                        <p:tgtEl>
                                          <p:spTgt spid="3">
                                            <p:txEl>
                                              <p:pRg st="11" end="11"/>
                                            </p:txEl>
                                          </p:spTgt>
                                        </p:tgtEl>
                                      </p:cBhvr>
                                    </p:animEffect>
                                  </p:childTnLst>
                                </p:cTn>
                              </p:par>
                            </p:childTnLst>
                          </p:cTn>
                        </p:par>
                      </p:childTnLst>
                    </p:cTn>
                  </p:par>
                  <p:par>
                    <p:cTn id="62" fill="hold">
                      <p:stCondLst>
                        <p:cond delay="indefinite"/>
                      </p:stCondLst>
                      <p:childTnLst>
                        <p:par>
                          <p:cTn id="63" fill="hold">
                            <p:stCondLst>
                              <p:cond delay="0"/>
                            </p:stCondLst>
                            <p:childTnLst>
                              <p:par>
                                <p:cTn id="64" presetID="3" presetClass="entr" presetSubtype="10" fill="hold" nodeType="clickEffect">
                                  <p:stCondLst>
                                    <p:cond delay="0"/>
                                  </p:stCondLst>
                                  <p:childTnLst>
                                    <p:set>
                                      <p:cBhvr>
                                        <p:cTn id="65" dur="1" fill="hold">
                                          <p:stCondLst>
                                            <p:cond delay="0"/>
                                          </p:stCondLst>
                                        </p:cTn>
                                        <p:tgtEl>
                                          <p:spTgt spid="3">
                                            <p:txEl>
                                              <p:pRg st="12" end="12"/>
                                            </p:txEl>
                                          </p:spTgt>
                                        </p:tgtEl>
                                        <p:attrNameLst>
                                          <p:attrName>style.visibility</p:attrName>
                                        </p:attrNameLst>
                                      </p:cBhvr>
                                      <p:to>
                                        <p:strVal val="visible"/>
                                      </p:to>
                                    </p:set>
                                    <p:animEffect transition="in" filter="blinds(horizontal)">
                                      <p:cBhvr>
                                        <p:cTn id="66" dur="500"/>
                                        <p:tgtEl>
                                          <p:spTgt spid="3">
                                            <p:txEl>
                                              <p:pRg st="12" end="12"/>
                                            </p:txEl>
                                          </p:spTgt>
                                        </p:tgtEl>
                                      </p:cBhvr>
                                    </p:animEffect>
                                  </p:childTnLst>
                                </p:cTn>
                              </p:par>
                            </p:childTnLst>
                          </p:cTn>
                        </p:par>
                      </p:childTnLst>
                    </p:cTn>
                  </p:par>
                  <p:par>
                    <p:cTn id="67" fill="hold">
                      <p:stCondLst>
                        <p:cond delay="indefinite"/>
                      </p:stCondLst>
                      <p:childTnLst>
                        <p:par>
                          <p:cTn id="68" fill="hold">
                            <p:stCondLst>
                              <p:cond delay="0"/>
                            </p:stCondLst>
                            <p:childTnLst>
                              <p:par>
                                <p:cTn id="69" presetID="3" presetClass="entr" presetSubtype="10" fill="hold" nodeType="clickEffect">
                                  <p:stCondLst>
                                    <p:cond delay="0"/>
                                  </p:stCondLst>
                                  <p:childTnLst>
                                    <p:set>
                                      <p:cBhvr>
                                        <p:cTn id="70" dur="1" fill="hold">
                                          <p:stCondLst>
                                            <p:cond delay="0"/>
                                          </p:stCondLst>
                                        </p:cTn>
                                        <p:tgtEl>
                                          <p:spTgt spid="3">
                                            <p:txEl>
                                              <p:pRg st="13" end="13"/>
                                            </p:txEl>
                                          </p:spTgt>
                                        </p:tgtEl>
                                        <p:attrNameLst>
                                          <p:attrName>style.visibility</p:attrName>
                                        </p:attrNameLst>
                                      </p:cBhvr>
                                      <p:to>
                                        <p:strVal val="visible"/>
                                      </p:to>
                                    </p:set>
                                    <p:animEffect transition="in" filter="blinds(horizontal)">
                                      <p:cBhvr>
                                        <p:cTn id="71" dur="500"/>
                                        <p:tgtEl>
                                          <p:spTgt spid="3">
                                            <p:txEl>
                                              <p:pRg st="13" end="13"/>
                                            </p:txEl>
                                          </p:spTgt>
                                        </p:tgtEl>
                                      </p:cBhvr>
                                    </p:animEffect>
                                  </p:childTnLst>
                                </p:cTn>
                              </p:par>
                            </p:childTnLst>
                          </p:cTn>
                        </p:par>
                      </p:childTnLst>
                    </p:cTn>
                  </p:par>
                  <p:par>
                    <p:cTn id="72" fill="hold">
                      <p:stCondLst>
                        <p:cond delay="indefinite"/>
                      </p:stCondLst>
                      <p:childTnLst>
                        <p:par>
                          <p:cTn id="73" fill="hold">
                            <p:stCondLst>
                              <p:cond delay="0"/>
                            </p:stCondLst>
                            <p:childTnLst>
                              <p:par>
                                <p:cTn id="74" presetID="3" presetClass="entr" presetSubtype="10" fill="hold" nodeType="clickEffect">
                                  <p:stCondLst>
                                    <p:cond delay="0"/>
                                  </p:stCondLst>
                                  <p:childTnLst>
                                    <p:set>
                                      <p:cBhvr>
                                        <p:cTn id="75" dur="1" fill="hold">
                                          <p:stCondLst>
                                            <p:cond delay="0"/>
                                          </p:stCondLst>
                                        </p:cTn>
                                        <p:tgtEl>
                                          <p:spTgt spid="3">
                                            <p:txEl>
                                              <p:pRg st="14" end="14"/>
                                            </p:txEl>
                                          </p:spTgt>
                                        </p:tgtEl>
                                        <p:attrNameLst>
                                          <p:attrName>style.visibility</p:attrName>
                                        </p:attrNameLst>
                                      </p:cBhvr>
                                      <p:to>
                                        <p:strVal val="visible"/>
                                      </p:to>
                                    </p:set>
                                    <p:animEffect transition="in" filter="blinds(horizontal)">
                                      <p:cBhvr>
                                        <p:cTn id="76" dur="500"/>
                                        <p:tgtEl>
                                          <p:spTgt spid="3">
                                            <p:txEl>
                                              <p:pRg st="14" end="14"/>
                                            </p:txEl>
                                          </p:spTgt>
                                        </p:tgtEl>
                                      </p:cBhvr>
                                    </p:animEffect>
                                  </p:childTnLst>
                                </p:cTn>
                              </p:par>
                            </p:childTnLst>
                          </p:cTn>
                        </p:par>
                      </p:childTnLst>
                    </p:cTn>
                  </p:par>
                  <p:par>
                    <p:cTn id="77" fill="hold">
                      <p:stCondLst>
                        <p:cond delay="indefinite"/>
                      </p:stCondLst>
                      <p:childTnLst>
                        <p:par>
                          <p:cTn id="78" fill="hold">
                            <p:stCondLst>
                              <p:cond delay="0"/>
                            </p:stCondLst>
                            <p:childTnLst>
                              <p:par>
                                <p:cTn id="79" presetID="3" presetClass="entr" presetSubtype="10" fill="hold" nodeType="clickEffect">
                                  <p:stCondLst>
                                    <p:cond delay="0"/>
                                  </p:stCondLst>
                                  <p:childTnLst>
                                    <p:set>
                                      <p:cBhvr>
                                        <p:cTn id="80" dur="1" fill="hold">
                                          <p:stCondLst>
                                            <p:cond delay="0"/>
                                          </p:stCondLst>
                                        </p:cTn>
                                        <p:tgtEl>
                                          <p:spTgt spid="3">
                                            <p:txEl>
                                              <p:pRg st="17" end="17"/>
                                            </p:txEl>
                                          </p:spTgt>
                                        </p:tgtEl>
                                        <p:attrNameLst>
                                          <p:attrName>style.visibility</p:attrName>
                                        </p:attrNameLst>
                                      </p:cBhvr>
                                      <p:to>
                                        <p:strVal val="visible"/>
                                      </p:to>
                                    </p:set>
                                    <p:animEffect transition="in" filter="blinds(horizontal)">
                                      <p:cBhvr>
                                        <p:cTn id="81" dur="500"/>
                                        <p:tgtEl>
                                          <p:spTgt spid="3">
                                            <p:txEl>
                                              <p:pRg st="17" end="17"/>
                                            </p:txEl>
                                          </p:spTgt>
                                        </p:tgtEl>
                                      </p:cBhvr>
                                    </p:animEffect>
                                  </p:childTnLst>
                                </p:cTn>
                              </p:par>
                            </p:childTnLst>
                          </p:cTn>
                        </p:par>
                      </p:childTnLst>
                    </p:cTn>
                  </p:par>
                  <p:par>
                    <p:cTn id="82" fill="hold">
                      <p:stCondLst>
                        <p:cond delay="indefinite"/>
                      </p:stCondLst>
                      <p:childTnLst>
                        <p:par>
                          <p:cTn id="83" fill="hold">
                            <p:stCondLst>
                              <p:cond delay="0"/>
                            </p:stCondLst>
                            <p:childTnLst>
                              <p:par>
                                <p:cTn id="84" presetID="3" presetClass="entr" presetSubtype="10" fill="hold" nodeType="clickEffect">
                                  <p:stCondLst>
                                    <p:cond delay="0"/>
                                  </p:stCondLst>
                                  <p:childTnLst>
                                    <p:set>
                                      <p:cBhvr>
                                        <p:cTn id="85" dur="1" fill="hold">
                                          <p:stCondLst>
                                            <p:cond delay="0"/>
                                          </p:stCondLst>
                                        </p:cTn>
                                        <p:tgtEl>
                                          <p:spTgt spid="3">
                                            <p:txEl>
                                              <p:pRg st="18" end="18"/>
                                            </p:txEl>
                                          </p:spTgt>
                                        </p:tgtEl>
                                        <p:attrNameLst>
                                          <p:attrName>style.visibility</p:attrName>
                                        </p:attrNameLst>
                                      </p:cBhvr>
                                      <p:to>
                                        <p:strVal val="visible"/>
                                      </p:to>
                                    </p:set>
                                    <p:animEffect transition="in" filter="blinds(horizontal)">
                                      <p:cBhvr>
                                        <p:cTn id="86" dur="500"/>
                                        <p:tgtEl>
                                          <p:spTgt spid="3">
                                            <p:txEl>
                                              <p:pRg st="18" end="18"/>
                                            </p:txEl>
                                          </p:spTgt>
                                        </p:tgtEl>
                                      </p:cBhvr>
                                    </p:animEffect>
                                  </p:childTnLst>
                                </p:cTn>
                              </p:par>
                            </p:childTnLst>
                          </p:cTn>
                        </p:par>
                      </p:childTnLst>
                    </p:cTn>
                  </p:par>
                  <p:par>
                    <p:cTn id="87" fill="hold">
                      <p:stCondLst>
                        <p:cond delay="indefinite"/>
                      </p:stCondLst>
                      <p:childTnLst>
                        <p:par>
                          <p:cTn id="88" fill="hold">
                            <p:stCondLst>
                              <p:cond delay="0"/>
                            </p:stCondLst>
                            <p:childTnLst>
                              <p:par>
                                <p:cTn id="89" presetID="3" presetClass="entr" presetSubtype="10" fill="hold" nodeType="clickEffect">
                                  <p:stCondLst>
                                    <p:cond delay="0"/>
                                  </p:stCondLst>
                                  <p:childTnLst>
                                    <p:set>
                                      <p:cBhvr>
                                        <p:cTn id="90" dur="1" fill="hold">
                                          <p:stCondLst>
                                            <p:cond delay="0"/>
                                          </p:stCondLst>
                                        </p:cTn>
                                        <p:tgtEl>
                                          <p:spTgt spid="3">
                                            <p:txEl>
                                              <p:pRg st="19" end="19"/>
                                            </p:txEl>
                                          </p:spTgt>
                                        </p:tgtEl>
                                        <p:attrNameLst>
                                          <p:attrName>style.visibility</p:attrName>
                                        </p:attrNameLst>
                                      </p:cBhvr>
                                      <p:to>
                                        <p:strVal val="visible"/>
                                      </p:to>
                                    </p:set>
                                    <p:animEffect transition="in" filter="blinds(horizontal)">
                                      <p:cBhvr>
                                        <p:cTn id="91" dur="500"/>
                                        <p:tgtEl>
                                          <p:spTgt spid="3">
                                            <p:txEl>
                                              <p:pRg st="19" end="19"/>
                                            </p:txEl>
                                          </p:spTgt>
                                        </p:tgtEl>
                                      </p:cBhvr>
                                    </p:animEffect>
                                  </p:childTnLst>
                                </p:cTn>
                              </p:par>
                            </p:childTnLst>
                          </p:cTn>
                        </p:par>
                      </p:childTnLst>
                    </p:cTn>
                  </p:par>
                  <p:par>
                    <p:cTn id="92" fill="hold">
                      <p:stCondLst>
                        <p:cond delay="indefinite"/>
                      </p:stCondLst>
                      <p:childTnLst>
                        <p:par>
                          <p:cTn id="93" fill="hold">
                            <p:stCondLst>
                              <p:cond delay="0"/>
                            </p:stCondLst>
                            <p:childTnLst>
                              <p:par>
                                <p:cTn id="94" presetID="3" presetClass="entr" presetSubtype="10" fill="hold" nodeType="clickEffect">
                                  <p:stCondLst>
                                    <p:cond delay="0"/>
                                  </p:stCondLst>
                                  <p:childTnLst>
                                    <p:set>
                                      <p:cBhvr>
                                        <p:cTn id="95" dur="1" fill="hold">
                                          <p:stCondLst>
                                            <p:cond delay="0"/>
                                          </p:stCondLst>
                                        </p:cTn>
                                        <p:tgtEl>
                                          <p:spTgt spid="3">
                                            <p:txEl>
                                              <p:pRg st="20" end="20"/>
                                            </p:txEl>
                                          </p:spTgt>
                                        </p:tgtEl>
                                        <p:attrNameLst>
                                          <p:attrName>style.visibility</p:attrName>
                                        </p:attrNameLst>
                                      </p:cBhvr>
                                      <p:to>
                                        <p:strVal val="visible"/>
                                      </p:to>
                                    </p:set>
                                    <p:animEffect transition="in" filter="blinds(horizontal)">
                                      <p:cBhvr>
                                        <p:cTn id="96" dur="500"/>
                                        <p:tgtEl>
                                          <p:spTgt spid="3">
                                            <p:txEl>
                                              <p:pRg st="20" end="2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97" fill="hold" display="0">
                  <p:stCondLst>
                    <p:cond delay="indefinite"/>
                  </p:stCondLst>
                  <p:endCondLst>
                    <p:cond evt="onPrev" delay="0">
                      <p:tgtEl>
                        <p:sldTgt/>
                      </p:tgtEl>
                    </p:cond>
                    <p:cond evt="onStopAudio" delay="0">
                      <p:tgtEl>
                        <p:sldTgt/>
                      </p:tgtEl>
                    </p:cond>
                  </p:endCondLst>
                </p:cTn>
                <p:tgtEl>
                  <p:spTgt spid="8"/>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a:bodyPr>
          <a:lstStyle/>
          <a:p>
            <a:pPr algn="l"/>
            <a:r>
              <a:rPr lang="en-US" sz="3600" dirty="0" smtClean="0">
                <a:solidFill>
                  <a:srgbClr val="002060"/>
                </a:solidFill>
              </a:rPr>
              <a:t>Hedge Fund Service Providers</a:t>
            </a:r>
            <a:endParaRPr lang="en-US" sz="3600" dirty="0">
              <a:solidFill>
                <a:srgbClr val="002060"/>
              </a:solidFill>
            </a:endParaRPr>
          </a:p>
        </p:txBody>
      </p:sp>
      <p:sp>
        <p:nvSpPr>
          <p:cNvPr id="3" name="Content Placeholder 2"/>
          <p:cNvSpPr>
            <a:spLocks noGrp="1"/>
          </p:cNvSpPr>
          <p:nvPr>
            <p:ph idx="1"/>
          </p:nvPr>
        </p:nvSpPr>
        <p:spPr>
          <a:xfrm>
            <a:off x="457200" y="1295400"/>
            <a:ext cx="8229600" cy="4830763"/>
          </a:xfrm>
        </p:spPr>
        <p:txBody>
          <a:bodyPr>
            <a:normAutofit fontScale="62500" lnSpcReduction="20000"/>
          </a:bodyPr>
          <a:lstStyle/>
          <a:p>
            <a:r>
              <a:rPr lang="en-US" b="1" dirty="0" smtClean="0"/>
              <a:t>Lawyer </a:t>
            </a:r>
            <a:endParaRPr lang="en-US" b="1" dirty="0"/>
          </a:p>
          <a:p>
            <a:pPr lvl="1"/>
            <a:r>
              <a:rPr lang="en-US" dirty="0" smtClean="0"/>
              <a:t>drafts </a:t>
            </a:r>
            <a:r>
              <a:rPr lang="en-US" dirty="0" smtClean="0"/>
              <a:t>offering documents; entity formation; </a:t>
            </a:r>
            <a:r>
              <a:rPr lang="en-US" dirty="0" smtClean="0"/>
              <a:t>registration; strategic </a:t>
            </a:r>
            <a:r>
              <a:rPr lang="en-US" dirty="0" smtClean="0"/>
              <a:t>and legal advice</a:t>
            </a:r>
          </a:p>
          <a:p>
            <a:endParaRPr lang="en-US" dirty="0" smtClean="0"/>
          </a:p>
          <a:p>
            <a:r>
              <a:rPr lang="en-US" b="1" dirty="0" smtClean="0"/>
              <a:t>Administrator</a:t>
            </a:r>
            <a:r>
              <a:rPr lang="en-US" dirty="0" smtClean="0"/>
              <a:t> </a:t>
            </a:r>
            <a:endParaRPr lang="en-US" dirty="0" smtClean="0"/>
          </a:p>
          <a:p>
            <a:pPr lvl="1"/>
            <a:r>
              <a:rPr lang="en-US" dirty="0" smtClean="0"/>
              <a:t>provides </a:t>
            </a:r>
            <a:r>
              <a:rPr lang="en-US" dirty="0" smtClean="0"/>
              <a:t>fund NAV calculation; fee calculations; investor reporting; etc.</a:t>
            </a:r>
          </a:p>
          <a:p>
            <a:endParaRPr lang="en-US" dirty="0" smtClean="0"/>
          </a:p>
          <a:p>
            <a:r>
              <a:rPr lang="en-US" b="1" dirty="0" smtClean="0"/>
              <a:t>Auditor/ Accountant </a:t>
            </a:r>
            <a:endParaRPr lang="en-US" b="1" dirty="0"/>
          </a:p>
          <a:p>
            <a:pPr lvl="1"/>
            <a:r>
              <a:rPr lang="en-US" dirty="0" smtClean="0"/>
              <a:t>provides </a:t>
            </a:r>
            <a:r>
              <a:rPr lang="en-US" dirty="0" smtClean="0"/>
              <a:t>yearly fund audit; prepares tax forms for the manager and investors</a:t>
            </a:r>
          </a:p>
          <a:p>
            <a:endParaRPr lang="en-US" dirty="0" smtClean="0"/>
          </a:p>
          <a:p>
            <a:r>
              <a:rPr lang="en-US" b="1" dirty="0" smtClean="0"/>
              <a:t>Prime </a:t>
            </a:r>
            <a:r>
              <a:rPr lang="en-US" b="1" dirty="0" smtClean="0"/>
              <a:t>Broker</a:t>
            </a:r>
            <a:r>
              <a:rPr lang="en-US" dirty="0" smtClean="0"/>
              <a:t> </a:t>
            </a:r>
          </a:p>
          <a:p>
            <a:pPr lvl="1"/>
            <a:r>
              <a:rPr lang="en-US" dirty="0" smtClean="0"/>
              <a:t>provides </a:t>
            </a:r>
            <a:r>
              <a:rPr lang="en-US" dirty="0" smtClean="0"/>
              <a:t>execution and/or clearing services for trades; custodian of assets</a:t>
            </a:r>
          </a:p>
          <a:p>
            <a:endParaRPr lang="en-US" dirty="0" smtClean="0"/>
          </a:p>
          <a:p>
            <a:r>
              <a:rPr lang="en-US" b="1" dirty="0" smtClean="0"/>
              <a:t>Consultant</a:t>
            </a:r>
            <a:r>
              <a:rPr lang="en-US" dirty="0" smtClean="0"/>
              <a:t> </a:t>
            </a:r>
            <a:endParaRPr lang="en-US" dirty="0"/>
          </a:p>
          <a:p>
            <a:pPr lvl="1"/>
            <a:r>
              <a:rPr lang="en-US" dirty="0" smtClean="0"/>
              <a:t>provides </a:t>
            </a:r>
            <a:r>
              <a:rPr lang="en-US" dirty="0" smtClean="0"/>
              <a:t>consulting services to management company re: fund raising, marketing, operational </a:t>
            </a:r>
            <a:r>
              <a:rPr lang="en-US" dirty="0" smtClean="0"/>
              <a:t>guidance </a:t>
            </a:r>
            <a:r>
              <a:rPr lang="en-US" dirty="0" smtClean="0"/>
              <a:t>etc</a:t>
            </a:r>
            <a:endParaRPr lang="en-US" dirty="0"/>
          </a:p>
        </p:txBody>
      </p:sp>
      <p:sp>
        <p:nvSpPr>
          <p:cNvPr id="4" name="Rectangle 3"/>
          <p:cNvSpPr/>
          <p:nvPr/>
        </p:nvSpPr>
        <p:spPr>
          <a:xfrm>
            <a:off x="533400" y="990600"/>
            <a:ext cx="8077200" cy="76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Footer Placeholder 6"/>
          <p:cNvSpPr>
            <a:spLocks noGrp="1"/>
          </p:cNvSpPr>
          <p:nvPr>
            <p:ph type="ftr" sz="quarter" idx="11"/>
          </p:nvPr>
        </p:nvSpPr>
        <p:spPr/>
        <p:txBody>
          <a:bodyPr/>
          <a:lstStyle/>
          <a:p>
            <a:r>
              <a:rPr lang="en-US" dirty="0" smtClean="0"/>
              <a:t>11 of 18</a:t>
            </a:r>
            <a:endParaRPr lang="en-US" dirty="0"/>
          </a:p>
        </p:txBody>
      </p:sp>
      <p:pic>
        <p:nvPicPr>
          <p:cNvPr id="8" name="~PP2657.WAV">
            <a:hlinkClick r:id="" action="ppaction://media"/>
          </p:cNvPr>
          <p:cNvPicPr>
            <a:picLocks noRot="1" noChangeAspect="1"/>
          </p:cNvPicPr>
          <p:nvPr>
            <a:wavAudioFile r:embed="rId2" name="~PP2657.WAV"/>
          </p:nvPr>
        </p:nvPicPr>
        <p:blipFill>
          <a:blip r:embed="rId4"/>
          <a:stretch>
            <a:fillRect/>
          </a:stretch>
        </p:blipFill>
        <p:spPr>
          <a:xfrm>
            <a:off x="8702675" y="6416675"/>
            <a:ext cx="304800" cy="304800"/>
          </a:xfrm>
          <a:prstGeom prst="rect">
            <a:avLst/>
          </a:prstGeom>
        </p:spPr>
      </p:pic>
    </p:spTree>
    <p:custDataLst>
      <p:tags r:id="rId1"/>
    </p:custDataLst>
  </p:cSld>
  <p:clrMapOvr>
    <a:masterClrMapping/>
  </p:clrMapOvr>
  <p:transition advTm="1351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3" presetClass="entr" presetSubtype="1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blinds(horizontal)">
                                      <p:cBhvr>
                                        <p:cTn id="11" dur="500"/>
                                        <p:tgtEl>
                                          <p:spTgt spid="3">
                                            <p:txEl>
                                              <p:pRg st="0" end="0"/>
                                            </p:txEl>
                                          </p:spTgt>
                                        </p:tgtEl>
                                      </p:cBhvr>
                                    </p:animEffect>
                                  </p:childTnLst>
                                </p:cTn>
                              </p:par>
                              <p:par>
                                <p:cTn id="12" presetID="3" presetClass="entr" presetSubtype="10" fill="hold" nodeType="withEffect">
                                  <p:stCondLst>
                                    <p:cond delay="0"/>
                                  </p:stCondLst>
                                  <p:childTnLst>
                                    <p:set>
                                      <p:cBhvr>
                                        <p:cTn id="13" dur="1" fill="hold">
                                          <p:stCondLst>
                                            <p:cond delay="0"/>
                                          </p:stCondLst>
                                        </p:cTn>
                                        <p:tgtEl>
                                          <p:spTgt spid="3">
                                            <p:txEl>
                                              <p:pRg st="3" end="3"/>
                                            </p:txEl>
                                          </p:spTgt>
                                        </p:tgtEl>
                                        <p:attrNameLst>
                                          <p:attrName>style.visibility</p:attrName>
                                        </p:attrNameLst>
                                      </p:cBhvr>
                                      <p:to>
                                        <p:strVal val="visible"/>
                                      </p:to>
                                    </p:set>
                                    <p:animEffect transition="in" filter="blinds(horizontal)">
                                      <p:cBhvr>
                                        <p:cTn id="14" dur="500"/>
                                        <p:tgtEl>
                                          <p:spTgt spid="3">
                                            <p:txEl>
                                              <p:pRg st="3" end="3"/>
                                            </p:txEl>
                                          </p:spTgt>
                                        </p:tgtEl>
                                      </p:cBhvr>
                                    </p:animEffect>
                                  </p:childTnLst>
                                </p:cTn>
                              </p:par>
                              <p:par>
                                <p:cTn id="15" presetID="3" presetClass="entr" presetSubtype="10" fill="hold" nodeType="with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animEffect transition="in" filter="blinds(horizontal)">
                                      <p:cBhvr>
                                        <p:cTn id="17" dur="500"/>
                                        <p:tgtEl>
                                          <p:spTgt spid="3">
                                            <p:txEl>
                                              <p:pRg st="6" end="6"/>
                                            </p:txEl>
                                          </p:spTgt>
                                        </p:tgtEl>
                                      </p:cBhvr>
                                    </p:animEffect>
                                  </p:childTnLst>
                                </p:cTn>
                              </p:par>
                              <p:par>
                                <p:cTn id="18" presetID="3" presetClass="entr" presetSubtype="10" fill="hold" nodeType="withEffect">
                                  <p:stCondLst>
                                    <p:cond delay="0"/>
                                  </p:stCondLst>
                                  <p:childTnLst>
                                    <p:set>
                                      <p:cBhvr>
                                        <p:cTn id="19" dur="1" fill="hold">
                                          <p:stCondLst>
                                            <p:cond delay="0"/>
                                          </p:stCondLst>
                                        </p:cTn>
                                        <p:tgtEl>
                                          <p:spTgt spid="3">
                                            <p:txEl>
                                              <p:pRg st="9" end="9"/>
                                            </p:txEl>
                                          </p:spTgt>
                                        </p:tgtEl>
                                        <p:attrNameLst>
                                          <p:attrName>style.visibility</p:attrName>
                                        </p:attrNameLst>
                                      </p:cBhvr>
                                      <p:to>
                                        <p:strVal val="visible"/>
                                      </p:to>
                                    </p:set>
                                    <p:animEffect transition="in" filter="blinds(horizontal)">
                                      <p:cBhvr>
                                        <p:cTn id="20" dur="500"/>
                                        <p:tgtEl>
                                          <p:spTgt spid="3">
                                            <p:txEl>
                                              <p:pRg st="9" end="9"/>
                                            </p:txEl>
                                          </p:spTgt>
                                        </p:tgtEl>
                                      </p:cBhvr>
                                    </p:animEffect>
                                  </p:childTnLst>
                                </p:cTn>
                              </p:par>
                              <p:par>
                                <p:cTn id="21" presetID="3" presetClass="entr" presetSubtype="10" fill="hold" nodeType="withEffect">
                                  <p:stCondLst>
                                    <p:cond delay="0"/>
                                  </p:stCondLst>
                                  <p:childTnLst>
                                    <p:set>
                                      <p:cBhvr>
                                        <p:cTn id="22" dur="1" fill="hold">
                                          <p:stCondLst>
                                            <p:cond delay="0"/>
                                          </p:stCondLst>
                                        </p:cTn>
                                        <p:tgtEl>
                                          <p:spTgt spid="3">
                                            <p:txEl>
                                              <p:pRg st="12" end="12"/>
                                            </p:txEl>
                                          </p:spTgt>
                                        </p:tgtEl>
                                        <p:attrNameLst>
                                          <p:attrName>style.visibility</p:attrName>
                                        </p:attrNameLst>
                                      </p:cBhvr>
                                      <p:to>
                                        <p:strVal val="visible"/>
                                      </p:to>
                                    </p:set>
                                    <p:animEffect transition="in" filter="blinds(horizontal)">
                                      <p:cBhvr>
                                        <p:cTn id="23" dur="500"/>
                                        <p:tgtEl>
                                          <p:spTgt spid="3">
                                            <p:txEl>
                                              <p:pRg st="12" end="1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3" presetClass="entr" presetSubtype="10" fill="hold" nodeType="clickEffect">
                                  <p:stCondLst>
                                    <p:cond delay="0"/>
                                  </p:stCondLst>
                                  <p:childTnLst>
                                    <p:set>
                                      <p:cBhvr>
                                        <p:cTn id="27" dur="1" fill="hold">
                                          <p:stCondLst>
                                            <p:cond delay="0"/>
                                          </p:stCondLst>
                                        </p:cTn>
                                        <p:tgtEl>
                                          <p:spTgt spid="3">
                                            <p:txEl>
                                              <p:pRg st="1" end="1"/>
                                            </p:txEl>
                                          </p:spTgt>
                                        </p:tgtEl>
                                        <p:attrNameLst>
                                          <p:attrName>style.visibility</p:attrName>
                                        </p:attrNameLst>
                                      </p:cBhvr>
                                      <p:to>
                                        <p:strVal val="visible"/>
                                      </p:to>
                                    </p:set>
                                    <p:animEffect transition="in" filter="blinds(horizontal)">
                                      <p:cBhvr>
                                        <p:cTn id="28" dur="500"/>
                                        <p:tgtEl>
                                          <p:spTgt spid="3">
                                            <p:txEl>
                                              <p:pRg st="1" end="1"/>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3" presetClass="entr" presetSubtype="10" fill="hold" nodeType="clickEffect">
                                  <p:stCondLst>
                                    <p:cond delay="0"/>
                                  </p:stCondLst>
                                  <p:childTnLst>
                                    <p:set>
                                      <p:cBhvr>
                                        <p:cTn id="32" dur="1" fill="hold">
                                          <p:stCondLst>
                                            <p:cond delay="0"/>
                                          </p:stCondLst>
                                        </p:cTn>
                                        <p:tgtEl>
                                          <p:spTgt spid="3">
                                            <p:txEl>
                                              <p:pRg st="4" end="4"/>
                                            </p:txEl>
                                          </p:spTgt>
                                        </p:tgtEl>
                                        <p:attrNameLst>
                                          <p:attrName>style.visibility</p:attrName>
                                        </p:attrNameLst>
                                      </p:cBhvr>
                                      <p:to>
                                        <p:strVal val="visible"/>
                                      </p:to>
                                    </p:set>
                                    <p:animEffect transition="in" filter="blinds(horizontal)">
                                      <p:cBhvr>
                                        <p:cTn id="33" dur="500"/>
                                        <p:tgtEl>
                                          <p:spTgt spid="3">
                                            <p:txEl>
                                              <p:pRg st="4" end="4"/>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3" presetClass="entr" presetSubtype="10" fill="hold" nodeType="clickEffect">
                                  <p:stCondLst>
                                    <p:cond delay="0"/>
                                  </p:stCondLst>
                                  <p:childTnLst>
                                    <p:set>
                                      <p:cBhvr>
                                        <p:cTn id="37" dur="1" fill="hold">
                                          <p:stCondLst>
                                            <p:cond delay="0"/>
                                          </p:stCondLst>
                                        </p:cTn>
                                        <p:tgtEl>
                                          <p:spTgt spid="3">
                                            <p:txEl>
                                              <p:pRg st="7" end="7"/>
                                            </p:txEl>
                                          </p:spTgt>
                                        </p:tgtEl>
                                        <p:attrNameLst>
                                          <p:attrName>style.visibility</p:attrName>
                                        </p:attrNameLst>
                                      </p:cBhvr>
                                      <p:to>
                                        <p:strVal val="visible"/>
                                      </p:to>
                                    </p:set>
                                    <p:animEffect transition="in" filter="blinds(horizontal)">
                                      <p:cBhvr>
                                        <p:cTn id="38" dur="500"/>
                                        <p:tgtEl>
                                          <p:spTgt spid="3">
                                            <p:txEl>
                                              <p:pRg st="7" end="7"/>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3" presetClass="entr" presetSubtype="10" fill="hold" nodeType="clickEffect">
                                  <p:stCondLst>
                                    <p:cond delay="0"/>
                                  </p:stCondLst>
                                  <p:childTnLst>
                                    <p:set>
                                      <p:cBhvr>
                                        <p:cTn id="42" dur="1" fill="hold">
                                          <p:stCondLst>
                                            <p:cond delay="0"/>
                                          </p:stCondLst>
                                        </p:cTn>
                                        <p:tgtEl>
                                          <p:spTgt spid="3">
                                            <p:txEl>
                                              <p:pRg st="10" end="10"/>
                                            </p:txEl>
                                          </p:spTgt>
                                        </p:tgtEl>
                                        <p:attrNameLst>
                                          <p:attrName>style.visibility</p:attrName>
                                        </p:attrNameLst>
                                      </p:cBhvr>
                                      <p:to>
                                        <p:strVal val="visible"/>
                                      </p:to>
                                    </p:set>
                                    <p:animEffect transition="in" filter="blinds(horizontal)">
                                      <p:cBhvr>
                                        <p:cTn id="43" dur="500"/>
                                        <p:tgtEl>
                                          <p:spTgt spid="3">
                                            <p:txEl>
                                              <p:pRg st="10" end="10"/>
                                            </p:txEl>
                                          </p:spTgt>
                                        </p:tgtEl>
                                      </p:cBhvr>
                                    </p:animEffect>
                                  </p:childTnLst>
                                </p:cTn>
                              </p:par>
                            </p:childTnLst>
                          </p:cTn>
                        </p:par>
                      </p:childTnLst>
                    </p:cTn>
                  </p:par>
                  <p:par>
                    <p:cTn id="44" fill="hold">
                      <p:stCondLst>
                        <p:cond delay="indefinite"/>
                      </p:stCondLst>
                      <p:childTnLst>
                        <p:par>
                          <p:cTn id="45" fill="hold">
                            <p:stCondLst>
                              <p:cond delay="0"/>
                            </p:stCondLst>
                            <p:childTnLst>
                              <p:par>
                                <p:cTn id="46" presetID="3" presetClass="entr" presetSubtype="10" fill="hold" nodeType="clickEffect">
                                  <p:stCondLst>
                                    <p:cond delay="0"/>
                                  </p:stCondLst>
                                  <p:childTnLst>
                                    <p:set>
                                      <p:cBhvr>
                                        <p:cTn id="47" dur="1" fill="hold">
                                          <p:stCondLst>
                                            <p:cond delay="0"/>
                                          </p:stCondLst>
                                        </p:cTn>
                                        <p:tgtEl>
                                          <p:spTgt spid="3">
                                            <p:txEl>
                                              <p:pRg st="13" end="13"/>
                                            </p:txEl>
                                          </p:spTgt>
                                        </p:tgtEl>
                                        <p:attrNameLst>
                                          <p:attrName>style.visibility</p:attrName>
                                        </p:attrNameLst>
                                      </p:cBhvr>
                                      <p:to>
                                        <p:strVal val="visible"/>
                                      </p:to>
                                    </p:set>
                                    <p:animEffect transition="in" filter="blinds(horizontal)">
                                      <p:cBhvr>
                                        <p:cTn id="48" dur="500"/>
                                        <p:tgtEl>
                                          <p:spTgt spid="3">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49" fill="hold" display="0">
                  <p:stCondLst>
                    <p:cond delay="indefinite"/>
                  </p:stCondLst>
                  <p:endCondLst>
                    <p:cond evt="onPrev" delay="0">
                      <p:tgtEl>
                        <p:sldTgt/>
                      </p:tgtEl>
                    </p:cond>
                    <p:cond evt="onStopAudio" delay="0">
                      <p:tgtEl>
                        <p:sldTgt/>
                      </p:tgtEl>
                    </p:cond>
                  </p:endCondLst>
                </p:cTn>
                <p:tgtEl>
                  <p:spTgt spid="8"/>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a:bodyPr>
          <a:lstStyle/>
          <a:p>
            <a:pPr algn="l"/>
            <a:r>
              <a:rPr lang="en-US" sz="3600" dirty="0" smtClean="0">
                <a:solidFill>
                  <a:srgbClr val="002060"/>
                </a:solidFill>
              </a:rPr>
              <a:t>Hedge Fund Timeline</a:t>
            </a:r>
            <a:endParaRPr lang="en-US" sz="3600" dirty="0">
              <a:solidFill>
                <a:srgbClr val="002060"/>
              </a:solidFill>
            </a:endParaRPr>
          </a:p>
        </p:txBody>
      </p:sp>
      <p:sp>
        <p:nvSpPr>
          <p:cNvPr id="3" name="Content Placeholder 2"/>
          <p:cNvSpPr>
            <a:spLocks noGrp="1"/>
          </p:cNvSpPr>
          <p:nvPr>
            <p:ph idx="1"/>
          </p:nvPr>
        </p:nvSpPr>
        <p:spPr>
          <a:xfrm>
            <a:off x="457200" y="1295400"/>
            <a:ext cx="8229600" cy="5105400"/>
          </a:xfrm>
        </p:spPr>
        <p:txBody>
          <a:bodyPr>
            <a:normAutofit fontScale="55000" lnSpcReduction="20000"/>
          </a:bodyPr>
          <a:lstStyle/>
          <a:p>
            <a:r>
              <a:rPr lang="en-US" b="1" dirty="0" smtClean="0"/>
              <a:t>Week 1 </a:t>
            </a:r>
            <a:endParaRPr lang="en-US" b="1" dirty="0"/>
          </a:p>
          <a:p>
            <a:pPr lvl="1"/>
            <a:r>
              <a:rPr lang="en-US" dirty="0" smtClean="0"/>
              <a:t>discuss </a:t>
            </a:r>
            <a:r>
              <a:rPr lang="en-US" dirty="0" smtClean="0"/>
              <a:t>fund structure in depth, organize legal entities (management company, fund), begin talking with outside service providers</a:t>
            </a:r>
          </a:p>
          <a:p>
            <a:endParaRPr lang="en-US" b="1" dirty="0" smtClean="0"/>
          </a:p>
          <a:p>
            <a:r>
              <a:rPr lang="en-US" b="1" dirty="0" smtClean="0"/>
              <a:t>Week 2 </a:t>
            </a:r>
            <a:endParaRPr lang="en-US" b="1" dirty="0"/>
          </a:p>
          <a:p>
            <a:pPr lvl="1"/>
            <a:r>
              <a:rPr lang="en-US" dirty="0" smtClean="0"/>
              <a:t>receive </a:t>
            </a:r>
            <a:r>
              <a:rPr lang="en-US" dirty="0" smtClean="0"/>
              <a:t>draft of offering documents, begin thinking about operational issues which may arise – are your computers ready, is office space secured?</a:t>
            </a:r>
          </a:p>
          <a:p>
            <a:endParaRPr lang="en-US" b="1" dirty="0" smtClean="0"/>
          </a:p>
          <a:p>
            <a:r>
              <a:rPr lang="en-US" b="1" dirty="0" smtClean="0"/>
              <a:t>Week 3 </a:t>
            </a:r>
            <a:endParaRPr lang="en-US" b="1" dirty="0"/>
          </a:p>
          <a:p>
            <a:pPr lvl="1"/>
            <a:r>
              <a:rPr lang="en-US" dirty="0" smtClean="0"/>
              <a:t>discussion </a:t>
            </a:r>
            <a:r>
              <a:rPr lang="en-US" dirty="0" smtClean="0"/>
              <a:t>and revision of offering documents with attorney, begin finalizing outside service provider contracts, establish bank account, establish brokerage account</a:t>
            </a:r>
          </a:p>
          <a:p>
            <a:endParaRPr lang="en-US" b="1" dirty="0" smtClean="0"/>
          </a:p>
          <a:p>
            <a:r>
              <a:rPr lang="en-US" b="1" dirty="0" smtClean="0"/>
              <a:t>Week 4 </a:t>
            </a:r>
            <a:endParaRPr lang="en-US" b="1" dirty="0" smtClean="0"/>
          </a:p>
          <a:p>
            <a:pPr lvl="1"/>
            <a:r>
              <a:rPr lang="en-US" dirty="0" smtClean="0"/>
              <a:t>tie </a:t>
            </a:r>
            <a:r>
              <a:rPr lang="en-US" dirty="0" smtClean="0"/>
              <a:t>up loose ends, finalize offering documents, begin to get ready for trading or selling interests in your fund</a:t>
            </a:r>
          </a:p>
          <a:p>
            <a:endParaRPr lang="en-US" dirty="0" smtClean="0"/>
          </a:p>
          <a:p>
            <a:r>
              <a:rPr lang="en-US" dirty="0" smtClean="0"/>
              <a:t>IA registration and CTA/ CPO registration will affect this timeline – usually add about 2-4 weeks to the schedule assuming that the principals have all required regulatory </a:t>
            </a:r>
            <a:r>
              <a:rPr lang="en-US" dirty="0" smtClean="0"/>
              <a:t>exams </a:t>
            </a:r>
            <a:r>
              <a:rPr lang="en-US" dirty="0" smtClean="0"/>
              <a:t>and also provided that there are no prior regulatory actions</a:t>
            </a:r>
            <a:endParaRPr lang="en-US" dirty="0"/>
          </a:p>
        </p:txBody>
      </p:sp>
      <p:sp>
        <p:nvSpPr>
          <p:cNvPr id="4" name="Rectangle 3"/>
          <p:cNvSpPr/>
          <p:nvPr/>
        </p:nvSpPr>
        <p:spPr>
          <a:xfrm>
            <a:off x="533400" y="990600"/>
            <a:ext cx="8077200" cy="76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Footer Placeholder 6"/>
          <p:cNvSpPr>
            <a:spLocks noGrp="1"/>
          </p:cNvSpPr>
          <p:nvPr>
            <p:ph type="ftr" sz="quarter" idx="11"/>
          </p:nvPr>
        </p:nvSpPr>
        <p:spPr/>
        <p:txBody>
          <a:bodyPr/>
          <a:lstStyle/>
          <a:p>
            <a:r>
              <a:rPr lang="en-US" dirty="0" smtClean="0"/>
              <a:t>12 of 18</a:t>
            </a:r>
            <a:endParaRPr lang="en-US" dirty="0"/>
          </a:p>
        </p:txBody>
      </p:sp>
      <p:pic>
        <p:nvPicPr>
          <p:cNvPr id="8" name="~PP1901.WAV">
            <a:hlinkClick r:id="" action="ppaction://media"/>
          </p:cNvPr>
          <p:cNvPicPr>
            <a:picLocks noRot="1" noChangeAspect="1"/>
          </p:cNvPicPr>
          <p:nvPr>
            <a:wavAudioFile r:embed="rId2" name="~PP1901.WAV"/>
          </p:nvPr>
        </p:nvPicPr>
        <p:blipFill>
          <a:blip r:embed="rId5"/>
          <a:stretch>
            <a:fillRect/>
          </a:stretch>
        </p:blipFill>
        <p:spPr>
          <a:xfrm>
            <a:off x="8702675" y="6416675"/>
            <a:ext cx="304800" cy="304800"/>
          </a:xfrm>
          <a:prstGeom prst="rect">
            <a:avLst/>
          </a:prstGeom>
        </p:spPr>
      </p:pic>
    </p:spTree>
    <p:custDataLst>
      <p:tags r:id="rId1"/>
    </p:custDataLst>
  </p:cSld>
  <p:clrMapOvr>
    <a:masterClrMapping/>
  </p:clrMapOvr>
  <p:transition advTm="191551">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3" presetClass="entr" presetSubtype="1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blinds(horizontal)">
                                      <p:cBhvr>
                                        <p:cTn id="11" dur="500"/>
                                        <p:tgtEl>
                                          <p:spTgt spid="3">
                                            <p:txEl>
                                              <p:pRg st="0" end="0"/>
                                            </p:txEl>
                                          </p:spTgt>
                                        </p:tgtEl>
                                      </p:cBhvr>
                                    </p:animEffect>
                                  </p:childTnLst>
                                </p:cTn>
                              </p:par>
                              <p:par>
                                <p:cTn id="12" presetID="3" presetClass="entr" presetSubtype="10" fill="hold" nodeType="withEffect">
                                  <p:stCondLst>
                                    <p:cond delay="0"/>
                                  </p:stCondLst>
                                  <p:childTnLst>
                                    <p:set>
                                      <p:cBhvr>
                                        <p:cTn id="13" dur="1" fill="hold">
                                          <p:stCondLst>
                                            <p:cond delay="0"/>
                                          </p:stCondLst>
                                        </p:cTn>
                                        <p:tgtEl>
                                          <p:spTgt spid="3">
                                            <p:txEl>
                                              <p:pRg st="3" end="3"/>
                                            </p:txEl>
                                          </p:spTgt>
                                        </p:tgtEl>
                                        <p:attrNameLst>
                                          <p:attrName>style.visibility</p:attrName>
                                        </p:attrNameLst>
                                      </p:cBhvr>
                                      <p:to>
                                        <p:strVal val="visible"/>
                                      </p:to>
                                    </p:set>
                                    <p:animEffect transition="in" filter="blinds(horizontal)">
                                      <p:cBhvr>
                                        <p:cTn id="14" dur="500"/>
                                        <p:tgtEl>
                                          <p:spTgt spid="3">
                                            <p:txEl>
                                              <p:pRg st="3" end="3"/>
                                            </p:txEl>
                                          </p:spTgt>
                                        </p:tgtEl>
                                      </p:cBhvr>
                                    </p:animEffect>
                                  </p:childTnLst>
                                </p:cTn>
                              </p:par>
                              <p:par>
                                <p:cTn id="15" presetID="3" presetClass="entr" presetSubtype="10" fill="hold" nodeType="with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animEffect transition="in" filter="blinds(horizontal)">
                                      <p:cBhvr>
                                        <p:cTn id="17" dur="500"/>
                                        <p:tgtEl>
                                          <p:spTgt spid="3">
                                            <p:txEl>
                                              <p:pRg st="6" end="6"/>
                                            </p:txEl>
                                          </p:spTgt>
                                        </p:tgtEl>
                                      </p:cBhvr>
                                    </p:animEffect>
                                  </p:childTnLst>
                                </p:cTn>
                              </p:par>
                              <p:par>
                                <p:cTn id="18" presetID="3" presetClass="entr" presetSubtype="10" fill="hold" nodeType="withEffect">
                                  <p:stCondLst>
                                    <p:cond delay="0"/>
                                  </p:stCondLst>
                                  <p:childTnLst>
                                    <p:set>
                                      <p:cBhvr>
                                        <p:cTn id="19" dur="1" fill="hold">
                                          <p:stCondLst>
                                            <p:cond delay="0"/>
                                          </p:stCondLst>
                                        </p:cTn>
                                        <p:tgtEl>
                                          <p:spTgt spid="3">
                                            <p:txEl>
                                              <p:pRg st="9" end="9"/>
                                            </p:txEl>
                                          </p:spTgt>
                                        </p:tgtEl>
                                        <p:attrNameLst>
                                          <p:attrName>style.visibility</p:attrName>
                                        </p:attrNameLst>
                                      </p:cBhvr>
                                      <p:to>
                                        <p:strVal val="visible"/>
                                      </p:to>
                                    </p:set>
                                    <p:animEffect transition="in" filter="blinds(horizontal)">
                                      <p:cBhvr>
                                        <p:cTn id="20" dur="500"/>
                                        <p:tgtEl>
                                          <p:spTgt spid="3">
                                            <p:txEl>
                                              <p:pRg st="9" end="9"/>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3" presetClass="entr" presetSubtype="10" fill="hold" nodeType="clickEffect">
                                  <p:stCondLst>
                                    <p:cond delay="0"/>
                                  </p:stCondLst>
                                  <p:childTnLst>
                                    <p:set>
                                      <p:cBhvr>
                                        <p:cTn id="24" dur="1" fill="hold">
                                          <p:stCondLst>
                                            <p:cond delay="0"/>
                                          </p:stCondLst>
                                        </p:cTn>
                                        <p:tgtEl>
                                          <p:spTgt spid="3">
                                            <p:txEl>
                                              <p:pRg st="1" end="1"/>
                                            </p:txEl>
                                          </p:spTgt>
                                        </p:tgtEl>
                                        <p:attrNameLst>
                                          <p:attrName>style.visibility</p:attrName>
                                        </p:attrNameLst>
                                      </p:cBhvr>
                                      <p:to>
                                        <p:strVal val="visible"/>
                                      </p:to>
                                    </p:set>
                                    <p:animEffect transition="in" filter="blinds(horizontal)">
                                      <p:cBhvr>
                                        <p:cTn id="25" dur="500"/>
                                        <p:tgtEl>
                                          <p:spTgt spid="3">
                                            <p:txEl>
                                              <p:pRg st="1" end="1"/>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3" presetClass="entr" presetSubtype="10" fill="hold" nodeType="clickEffect">
                                  <p:stCondLst>
                                    <p:cond delay="0"/>
                                  </p:stCondLst>
                                  <p:childTnLst>
                                    <p:set>
                                      <p:cBhvr>
                                        <p:cTn id="29" dur="1" fill="hold">
                                          <p:stCondLst>
                                            <p:cond delay="0"/>
                                          </p:stCondLst>
                                        </p:cTn>
                                        <p:tgtEl>
                                          <p:spTgt spid="3">
                                            <p:txEl>
                                              <p:pRg st="4" end="4"/>
                                            </p:txEl>
                                          </p:spTgt>
                                        </p:tgtEl>
                                        <p:attrNameLst>
                                          <p:attrName>style.visibility</p:attrName>
                                        </p:attrNameLst>
                                      </p:cBhvr>
                                      <p:to>
                                        <p:strVal val="visible"/>
                                      </p:to>
                                    </p:set>
                                    <p:animEffect transition="in" filter="blinds(horizontal)">
                                      <p:cBhvr>
                                        <p:cTn id="30" dur="500"/>
                                        <p:tgtEl>
                                          <p:spTgt spid="3">
                                            <p:txEl>
                                              <p:pRg st="4" end="4"/>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3" presetClass="entr" presetSubtype="1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animEffect transition="in" filter="blinds(horizontal)">
                                      <p:cBhvr>
                                        <p:cTn id="35" dur="500"/>
                                        <p:tgtEl>
                                          <p:spTgt spid="3">
                                            <p:txEl>
                                              <p:pRg st="7" end="7"/>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3" presetClass="entr" presetSubtype="10" fill="hold" nodeType="clickEffect">
                                  <p:stCondLst>
                                    <p:cond delay="0"/>
                                  </p:stCondLst>
                                  <p:childTnLst>
                                    <p:set>
                                      <p:cBhvr>
                                        <p:cTn id="39" dur="1" fill="hold">
                                          <p:stCondLst>
                                            <p:cond delay="0"/>
                                          </p:stCondLst>
                                        </p:cTn>
                                        <p:tgtEl>
                                          <p:spTgt spid="3">
                                            <p:txEl>
                                              <p:pRg st="10" end="10"/>
                                            </p:txEl>
                                          </p:spTgt>
                                        </p:tgtEl>
                                        <p:attrNameLst>
                                          <p:attrName>style.visibility</p:attrName>
                                        </p:attrNameLst>
                                      </p:cBhvr>
                                      <p:to>
                                        <p:strVal val="visible"/>
                                      </p:to>
                                    </p:set>
                                    <p:animEffect transition="in" filter="blinds(horizontal)">
                                      <p:cBhvr>
                                        <p:cTn id="40" dur="500"/>
                                        <p:tgtEl>
                                          <p:spTgt spid="3">
                                            <p:txEl>
                                              <p:pRg st="10" end="10"/>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3" presetClass="entr" presetSubtype="10" fill="hold" nodeType="clickEffect">
                                  <p:stCondLst>
                                    <p:cond delay="0"/>
                                  </p:stCondLst>
                                  <p:childTnLst>
                                    <p:set>
                                      <p:cBhvr>
                                        <p:cTn id="44" dur="1" fill="hold">
                                          <p:stCondLst>
                                            <p:cond delay="0"/>
                                          </p:stCondLst>
                                        </p:cTn>
                                        <p:tgtEl>
                                          <p:spTgt spid="3">
                                            <p:txEl>
                                              <p:pRg st="12" end="12"/>
                                            </p:txEl>
                                          </p:spTgt>
                                        </p:tgtEl>
                                        <p:attrNameLst>
                                          <p:attrName>style.visibility</p:attrName>
                                        </p:attrNameLst>
                                      </p:cBhvr>
                                      <p:to>
                                        <p:strVal val="visible"/>
                                      </p:to>
                                    </p:set>
                                    <p:animEffect transition="in" filter="blinds(horizontal)">
                                      <p:cBhvr>
                                        <p:cTn id="45" dur="500"/>
                                        <p:tgtEl>
                                          <p:spTgt spid="3">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46" fill="hold" display="0">
                  <p:stCondLst>
                    <p:cond delay="indefinite"/>
                  </p:stCondLst>
                  <p:endCondLst>
                    <p:cond evt="onPrev" delay="0">
                      <p:tgtEl>
                        <p:sldTgt/>
                      </p:tgtEl>
                    </p:cond>
                    <p:cond evt="onStopAudio" delay="0">
                      <p:tgtEl>
                        <p:sldTgt/>
                      </p:tgtEl>
                    </p:cond>
                  </p:endCondLst>
                </p:cTn>
                <p:tgtEl>
                  <p:spTgt spid="8"/>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a:bodyPr>
          <a:lstStyle/>
          <a:p>
            <a:pPr algn="l"/>
            <a:r>
              <a:rPr lang="en-US" sz="3600" dirty="0" smtClean="0">
                <a:solidFill>
                  <a:srgbClr val="002060"/>
                </a:solidFill>
              </a:rPr>
              <a:t>Offering Documents</a:t>
            </a:r>
            <a:endParaRPr lang="en-US" sz="3600" dirty="0">
              <a:solidFill>
                <a:srgbClr val="002060"/>
              </a:solidFill>
            </a:endParaRPr>
          </a:p>
        </p:txBody>
      </p:sp>
      <p:sp>
        <p:nvSpPr>
          <p:cNvPr id="3" name="Content Placeholder 2"/>
          <p:cNvSpPr>
            <a:spLocks noGrp="1"/>
          </p:cNvSpPr>
          <p:nvPr>
            <p:ph idx="1"/>
          </p:nvPr>
        </p:nvSpPr>
        <p:spPr>
          <a:xfrm>
            <a:off x="457200" y="1371600"/>
            <a:ext cx="8229600" cy="4754563"/>
          </a:xfrm>
        </p:spPr>
        <p:txBody>
          <a:bodyPr>
            <a:normAutofit fontScale="85000" lnSpcReduction="20000"/>
          </a:bodyPr>
          <a:lstStyle/>
          <a:p>
            <a:r>
              <a:rPr lang="en-US" b="1" dirty="0" smtClean="0"/>
              <a:t>Private Placement Memorandum (PPM)</a:t>
            </a:r>
          </a:p>
          <a:p>
            <a:pPr lvl="1"/>
            <a:r>
              <a:rPr lang="en-US" dirty="0" smtClean="0"/>
              <a:t>Similar to mutual fund prospectus</a:t>
            </a:r>
          </a:p>
          <a:p>
            <a:pPr lvl="1"/>
            <a:r>
              <a:rPr lang="en-US" dirty="0" smtClean="0"/>
              <a:t>Discussion of important structural terms</a:t>
            </a:r>
          </a:p>
          <a:p>
            <a:pPr lvl="1"/>
            <a:r>
              <a:rPr lang="en-US" dirty="0" smtClean="0"/>
              <a:t>Discussion of investment program</a:t>
            </a:r>
          </a:p>
          <a:p>
            <a:pPr lvl="1"/>
            <a:r>
              <a:rPr lang="en-US" dirty="0" smtClean="0"/>
              <a:t>Information on management company and managers</a:t>
            </a:r>
          </a:p>
          <a:p>
            <a:endParaRPr lang="en-US" dirty="0" smtClean="0"/>
          </a:p>
          <a:p>
            <a:r>
              <a:rPr lang="en-US" b="1" dirty="0" smtClean="0"/>
              <a:t>Limited Partnership Agreement (LPA)</a:t>
            </a:r>
          </a:p>
          <a:p>
            <a:pPr lvl="1"/>
            <a:r>
              <a:rPr lang="en-US" dirty="0" smtClean="0"/>
              <a:t>Governing legal document</a:t>
            </a:r>
          </a:p>
          <a:p>
            <a:endParaRPr lang="en-US" dirty="0" smtClean="0"/>
          </a:p>
          <a:p>
            <a:r>
              <a:rPr lang="en-US" b="1" dirty="0" smtClean="0"/>
              <a:t>Subscription Documents</a:t>
            </a:r>
          </a:p>
          <a:p>
            <a:pPr lvl="1"/>
            <a:r>
              <a:rPr lang="en-US" dirty="0" smtClean="0"/>
              <a:t>Subscription agreement</a:t>
            </a:r>
          </a:p>
          <a:p>
            <a:pPr lvl="1"/>
            <a:r>
              <a:rPr lang="en-US" dirty="0" smtClean="0"/>
              <a:t>Investor suitability questions</a:t>
            </a:r>
          </a:p>
          <a:p>
            <a:endParaRPr lang="en-US" dirty="0"/>
          </a:p>
        </p:txBody>
      </p:sp>
      <p:sp>
        <p:nvSpPr>
          <p:cNvPr id="4" name="Rectangle 3"/>
          <p:cNvSpPr/>
          <p:nvPr/>
        </p:nvSpPr>
        <p:spPr>
          <a:xfrm>
            <a:off x="533400" y="990600"/>
            <a:ext cx="8077200" cy="76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Footer Placeholder 6"/>
          <p:cNvSpPr>
            <a:spLocks noGrp="1"/>
          </p:cNvSpPr>
          <p:nvPr>
            <p:ph type="ftr" sz="quarter" idx="11"/>
          </p:nvPr>
        </p:nvSpPr>
        <p:spPr/>
        <p:txBody>
          <a:bodyPr/>
          <a:lstStyle/>
          <a:p>
            <a:r>
              <a:rPr lang="en-US" dirty="0" smtClean="0"/>
              <a:t>13 of 18</a:t>
            </a:r>
            <a:endParaRPr lang="en-US" dirty="0"/>
          </a:p>
        </p:txBody>
      </p:sp>
      <p:pic>
        <p:nvPicPr>
          <p:cNvPr id="8" name="~PP715.WAV">
            <a:hlinkClick r:id="" action="ppaction://media"/>
          </p:cNvPr>
          <p:cNvPicPr>
            <a:picLocks noRot="1" noChangeAspect="1"/>
          </p:cNvPicPr>
          <p:nvPr>
            <a:wavAudioFile r:embed="rId2" name="~PP715.WAV"/>
          </p:nvPr>
        </p:nvPicPr>
        <p:blipFill>
          <a:blip r:embed="rId4"/>
          <a:stretch>
            <a:fillRect/>
          </a:stretch>
        </p:blipFill>
        <p:spPr>
          <a:xfrm>
            <a:off x="8702675" y="6416675"/>
            <a:ext cx="304800" cy="304800"/>
          </a:xfrm>
          <a:prstGeom prst="rect">
            <a:avLst/>
          </a:prstGeom>
        </p:spPr>
      </p:pic>
    </p:spTree>
    <p:custDataLst>
      <p:tags r:id="rId1"/>
    </p:custDataLst>
  </p:cSld>
  <p:clrMapOvr>
    <a:masterClrMapping/>
  </p:clrMapOvr>
  <p:transition advTm="10096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3" presetClass="entr" presetSubtype="1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blinds(horizontal)">
                                      <p:cBhvr>
                                        <p:cTn id="11" dur="500"/>
                                        <p:tgtEl>
                                          <p:spTgt spid="3">
                                            <p:txEl>
                                              <p:pRg st="0" end="0"/>
                                            </p:txEl>
                                          </p:spTgt>
                                        </p:tgtEl>
                                      </p:cBhvr>
                                    </p:animEffect>
                                  </p:childTnLst>
                                </p:cTn>
                              </p:par>
                              <p:par>
                                <p:cTn id="12" presetID="3" presetClass="entr" presetSubtype="10" fill="hold" nodeType="withEffect">
                                  <p:stCondLst>
                                    <p:cond delay="0"/>
                                  </p:stCondLst>
                                  <p:childTnLst>
                                    <p:set>
                                      <p:cBhvr>
                                        <p:cTn id="13" dur="1" fill="hold">
                                          <p:stCondLst>
                                            <p:cond delay="0"/>
                                          </p:stCondLst>
                                        </p:cTn>
                                        <p:tgtEl>
                                          <p:spTgt spid="3">
                                            <p:txEl>
                                              <p:pRg st="6" end="6"/>
                                            </p:txEl>
                                          </p:spTgt>
                                        </p:tgtEl>
                                        <p:attrNameLst>
                                          <p:attrName>style.visibility</p:attrName>
                                        </p:attrNameLst>
                                      </p:cBhvr>
                                      <p:to>
                                        <p:strVal val="visible"/>
                                      </p:to>
                                    </p:set>
                                    <p:animEffect transition="in" filter="blinds(horizontal)">
                                      <p:cBhvr>
                                        <p:cTn id="14" dur="500"/>
                                        <p:tgtEl>
                                          <p:spTgt spid="3">
                                            <p:txEl>
                                              <p:pRg st="6" end="6"/>
                                            </p:txEl>
                                          </p:spTgt>
                                        </p:tgtEl>
                                      </p:cBhvr>
                                    </p:animEffect>
                                  </p:childTnLst>
                                </p:cTn>
                              </p:par>
                              <p:par>
                                <p:cTn id="15" presetID="3" presetClass="entr" presetSubtype="10" fill="hold" nodeType="withEffect">
                                  <p:stCondLst>
                                    <p:cond delay="0"/>
                                  </p:stCondLst>
                                  <p:childTnLst>
                                    <p:set>
                                      <p:cBhvr>
                                        <p:cTn id="16" dur="1" fill="hold">
                                          <p:stCondLst>
                                            <p:cond delay="0"/>
                                          </p:stCondLst>
                                        </p:cTn>
                                        <p:tgtEl>
                                          <p:spTgt spid="3">
                                            <p:txEl>
                                              <p:pRg st="9" end="9"/>
                                            </p:txEl>
                                          </p:spTgt>
                                        </p:tgtEl>
                                        <p:attrNameLst>
                                          <p:attrName>style.visibility</p:attrName>
                                        </p:attrNameLst>
                                      </p:cBhvr>
                                      <p:to>
                                        <p:strVal val="visible"/>
                                      </p:to>
                                    </p:set>
                                    <p:animEffect transition="in" filter="blinds(horizontal)">
                                      <p:cBhvr>
                                        <p:cTn id="17" dur="500"/>
                                        <p:tgtEl>
                                          <p:spTgt spid="3">
                                            <p:txEl>
                                              <p:pRg st="9" end="9"/>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3">
                                            <p:txEl>
                                              <p:pRg st="1" end="1"/>
                                            </p:txEl>
                                          </p:spTgt>
                                        </p:tgtEl>
                                        <p:attrNameLst>
                                          <p:attrName>style.visibility</p:attrName>
                                        </p:attrNameLst>
                                      </p:cBhvr>
                                      <p:to>
                                        <p:strVal val="visible"/>
                                      </p:to>
                                    </p:set>
                                    <p:animEffect transition="in" filter="blinds(horizontal)">
                                      <p:cBhvr>
                                        <p:cTn id="22" dur="500"/>
                                        <p:tgtEl>
                                          <p:spTgt spid="3">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3">
                                            <p:txEl>
                                              <p:pRg st="2" end="2"/>
                                            </p:txEl>
                                          </p:spTgt>
                                        </p:tgtEl>
                                        <p:attrNameLst>
                                          <p:attrName>style.visibility</p:attrName>
                                        </p:attrNameLst>
                                      </p:cBhvr>
                                      <p:to>
                                        <p:strVal val="visible"/>
                                      </p:to>
                                    </p:set>
                                    <p:animEffect transition="in" filter="blinds(horizontal)">
                                      <p:cBhvr>
                                        <p:cTn id="27" dur="500"/>
                                        <p:tgtEl>
                                          <p:spTgt spid="3">
                                            <p:txEl>
                                              <p:pRg st="2" end="2"/>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nodeType="clickEffect">
                                  <p:stCondLst>
                                    <p:cond delay="0"/>
                                  </p:stCondLst>
                                  <p:childTnLst>
                                    <p:set>
                                      <p:cBhvr>
                                        <p:cTn id="31" dur="1" fill="hold">
                                          <p:stCondLst>
                                            <p:cond delay="0"/>
                                          </p:stCondLst>
                                        </p:cTn>
                                        <p:tgtEl>
                                          <p:spTgt spid="3">
                                            <p:txEl>
                                              <p:pRg st="3" end="3"/>
                                            </p:txEl>
                                          </p:spTgt>
                                        </p:tgtEl>
                                        <p:attrNameLst>
                                          <p:attrName>style.visibility</p:attrName>
                                        </p:attrNameLst>
                                      </p:cBhvr>
                                      <p:to>
                                        <p:strVal val="visible"/>
                                      </p:to>
                                    </p:set>
                                    <p:animEffect transition="in" filter="blinds(horizontal)">
                                      <p:cBhvr>
                                        <p:cTn id="32" dur="500"/>
                                        <p:tgtEl>
                                          <p:spTgt spid="3">
                                            <p:txEl>
                                              <p:pRg st="3" end="3"/>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nodeType="clickEffect">
                                  <p:stCondLst>
                                    <p:cond delay="0"/>
                                  </p:stCondLst>
                                  <p:childTnLst>
                                    <p:set>
                                      <p:cBhvr>
                                        <p:cTn id="36" dur="1" fill="hold">
                                          <p:stCondLst>
                                            <p:cond delay="0"/>
                                          </p:stCondLst>
                                        </p:cTn>
                                        <p:tgtEl>
                                          <p:spTgt spid="3">
                                            <p:txEl>
                                              <p:pRg st="4" end="4"/>
                                            </p:txEl>
                                          </p:spTgt>
                                        </p:tgtEl>
                                        <p:attrNameLst>
                                          <p:attrName>style.visibility</p:attrName>
                                        </p:attrNameLst>
                                      </p:cBhvr>
                                      <p:to>
                                        <p:strVal val="visible"/>
                                      </p:to>
                                    </p:set>
                                    <p:animEffect transition="in" filter="blinds(horizontal)">
                                      <p:cBhvr>
                                        <p:cTn id="37" dur="500"/>
                                        <p:tgtEl>
                                          <p:spTgt spid="3">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blinds(horizontal)">
                                      <p:cBhvr>
                                        <p:cTn id="42" dur="500"/>
                                        <p:tgtEl>
                                          <p:spTgt spid="3">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nodeType="click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animEffect transition="in" filter="blinds(horizontal)">
                                      <p:cBhvr>
                                        <p:cTn id="47" dur="500"/>
                                        <p:tgtEl>
                                          <p:spTgt spid="3">
                                            <p:txEl>
                                              <p:pRg st="10" end="10"/>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3" presetClass="entr" presetSubtype="10" fill="hold" nodeType="clickEffect">
                                  <p:stCondLst>
                                    <p:cond delay="0"/>
                                  </p:stCondLst>
                                  <p:childTnLst>
                                    <p:set>
                                      <p:cBhvr>
                                        <p:cTn id="51" dur="1" fill="hold">
                                          <p:stCondLst>
                                            <p:cond delay="0"/>
                                          </p:stCondLst>
                                        </p:cTn>
                                        <p:tgtEl>
                                          <p:spTgt spid="3">
                                            <p:txEl>
                                              <p:pRg st="11" end="11"/>
                                            </p:txEl>
                                          </p:spTgt>
                                        </p:tgtEl>
                                        <p:attrNameLst>
                                          <p:attrName>style.visibility</p:attrName>
                                        </p:attrNameLst>
                                      </p:cBhvr>
                                      <p:to>
                                        <p:strVal val="visible"/>
                                      </p:to>
                                    </p:set>
                                    <p:animEffect transition="in" filter="blinds(horizontal)">
                                      <p:cBhvr>
                                        <p:cTn id="52" dur="500"/>
                                        <p:tgtEl>
                                          <p:spTgt spid="3">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53" fill="hold" display="0">
                  <p:stCondLst>
                    <p:cond delay="indefinite"/>
                  </p:stCondLst>
                  <p:endCondLst>
                    <p:cond evt="onPrev" delay="0">
                      <p:tgtEl>
                        <p:sldTgt/>
                      </p:tgtEl>
                    </p:cond>
                    <p:cond evt="onStopAudio" delay="0">
                      <p:tgtEl>
                        <p:sldTgt/>
                      </p:tgtEl>
                    </p:cond>
                  </p:endCondLst>
                </p:cTn>
                <p:tgtEl>
                  <p:spTgt spid="8"/>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a:bodyPr>
          <a:lstStyle/>
          <a:p>
            <a:pPr algn="l"/>
            <a:r>
              <a:rPr lang="en-US" sz="3600" dirty="0" smtClean="0">
                <a:solidFill>
                  <a:srgbClr val="002060"/>
                </a:solidFill>
              </a:rPr>
              <a:t>Costs to Start a Fund</a:t>
            </a:r>
            <a:endParaRPr lang="en-US" sz="3600" dirty="0">
              <a:solidFill>
                <a:srgbClr val="002060"/>
              </a:solidFill>
            </a:endParaRPr>
          </a:p>
        </p:txBody>
      </p:sp>
      <p:sp>
        <p:nvSpPr>
          <p:cNvPr id="3" name="Content Placeholder 2"/>
          <p:cNvSpPr>
            <a:spLocks noGrp="1"/>
          </p:cNvSpPr>
          <p:nvPr>
            <p:ph idx="1"/>
          </p:nvPr>
        </p:nvSpPr>
        <p:spPr>
          <a:xfrm>
            <a:off x="457200" y="1600200"/>
            <a:ext cx="8229600" cy="4876800"/>
          </a:xfrm>
        </p:spPr>
        <p:txBody>
          <a:bodyPr>
            <a:normAutofit fontScale="55000" lnSpcReduction="20000"/>
          </a:bodyPr>
          <a:lstStyle/>
          <a:p>
            <a:r>
              <a:rPr lang="en-US" b="1" dirty="0" smtClean="0"/>
              <a:t>Lawyer</a:t>
            </a:r>
          </a:p>
          <a:p>
            <a:pPr lvl="1"/>
            <a:r>
              <a:rPr lang="en-US" dirty="0" smtClean="0"/>
              <a:t>Range from $15,000 (boutique) to $30,000 (</a:t>
            </a:r>
            <a:r>
              <a:rPr lang="en-US" dirty="0" err="1" smtClean="0"/>
              <a:t>BigLaw</a:t>
            </a:r>
            <a:r>
              <a:rPr lang="en-US" dirty="0" smtClean="0"/>
              <a:t>) for a basic domestic long-short fund; registration extra</a:t>
            </a:r>
          </a:p>
          <a:p>
            <a:pPr lvl="1"/>
            <a:r>
              <a:rPr lang="en-US" dirty="0" smtClean="0">
                <a:solidFill>
                  <a:srgbClr val="FF0000"/>
                </a:solidFill>
              </a:rPr>
              <a:t>My firm will be about $10,000 for a basic domestic long-short fund; registration from $2,000 if necessary</a:t>
            </a:r>
          </a:p>
          <a:p>
            <a:endParaRPr lang="en-US" dirty="0" smtClean="0"/>
          </a:p>
          <a:p>
            <a:r>
              <a:rPr lang="en-US" b="1" dirty="0" smtClean="0"/>
              <a:t>Administration</a:t>
            </a:r>
          </a:p>
          <a:p>
            <a:pPr lvl="1"/>
            <a:r>
              <a:rPr lang="en-US" dirty="0" smtClean="0"/>
              <a:t>Range from $750 - $1,500 per </a:t>
            </a:r>
            <a:r>
              <a:rPr lang="en-US" dirty="0" smtClean="0"/>
              <a:t>month; Initial </a:t>
            </a:r>
            <a:r>
              <a:rPr lang="en-US" dirty="0" smtClean="0"/>
              <a:t>one time set-up fees range from $500 - $</a:t>
            </a:r>
            <a:r>
              <a:rPr lang="en-US" dirty="0" smtClean="0"/>
              <a:t>1,500</a:t>
            </a:r>
          </a:p>
          <a:p>
            <a:pPr lvl="1"/>
            <a:r>
              <a:rPr lang="en-US" dirty="0" smtClean="0"/>
              <a:t>Larger funds may also pay a fee (x bps) on AUM</a:t>
            </a:r>
            <a:endParaRPr lang="en-US" dirty="0" smtClean="0"/>
          </a:p>
          <a:p>
            <a:endParaRPr lang="en-US" dirty="0" smtClean="0"/>
          </a:p>
          <a:p>
            <a:r>
              <a:rPr lang="en-US" b="1" dirty="0" smtClean="0"/>
              <a:t>Audit</a:t>
            </a:r>
          </a:p>
          <a:p>
            <a:pPr lvl="1"/>
            <a:r>
              <a:rPr lang="en-US" dirty="0" smtClean="0"/>
              <a:t>Audit: $5,000 – 15,000 depending on a number of factors including Audit firm</a:t>
            </a:r>
          </a:p>
          <a:p>
            <a:pPr lvl="1"/>
            <a:r>
              <a:rPr lang="en-US" dirty="0" smtClean="0"/>
              <a:t>Tax Prep: $4,000 - $10,000 depending on a number of factors including number of investors and the Audit firm</a:t>
            </a:r>
          </a:p>
          <a:p>
            <a:endParaRPr lang="en-US" dirty="0" smtClean="0"/>
          </a:p>
          <a:p>
            <a:r>
              <a:rPr lang="en-US" b="1" dirty="0" smtClean="0"/>
              <a:t>Prime Broker</a:t>
            </a:r>
          </a:p>
          <a:p>
            <a:pPr lvl="1"/>
            <a:r>
              <a:rPr lang="en-US" dirty="0" smtClean="0"/>
              <a:t>Varies depending on strategy, investments, trading volume</a:t>
            </a:r>
          </a:p>
          <a:p>
            <a:endParaRPr lang="en-US" dirty="0" smtClean="0"/>
          </a:p>
          <a:p>
            <a:r>
              <a:rPr lang="en-US" b="1" dirty="0" smtClean="0"/>
              <a:t>Business Expenses </a:t>
            </a:r>
            <a:r>
              <a:rPr lang="en-US" dirty="0" smtClean="0"/>
              <a:t>– office rent, compliance costs, telephones, computers and IT, office equipment, staff salary, etc.</a:t>
            </a:r>
          </a:p>
          <a:p>
            <a:endParaRPr lang="en-US" dirty="0" smtClean="0"/>
          </a:p>
          <a:p>
            <a:pPr lvl="1"/>
            <a:endParaRPr lang="en-US" dirty="0"/>
          </a:p>
        </p:txBody>
      </p:sp>
      <p:sp>
        <p:nvSpPr>
          <p:cNvPr id="4" name="Rectangle 3"/>
          <p:cNvSpPr/>
          <p:nvPr/>
        </p:nvSpPr>
        <p:spPr>
          <a:xfrm>
            <a:off x="533400" y="990600"/>
            <a:ext cx="8077200" cy="76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Footer Placeholder 6"/>
          <p:cNvSpPr>
            <a:spLocks noGrp="1"/>
          </p:cNvSpPr>
          <p:nvPr>
            <p:ph type="ftr" sz="quarter" idx="11"/>
          </p:nvPr>
        </p:nvSpPr>
        <p:spPr/>
        <p:txBody>
          <a:bodyPr/>
          <a:lstStyle/>
          <a:p>
            <a:r>
              <a:rPr lang="en-US" dirty="0" smtClean="0"/>
              <a:t>14 of 18</a:t>
            </a:r>
            <a:endParaRPr lang="en-US" dirty="0"/>
          </a:p>
        </p:txBody>
      </p:sp>
      <p:pic>
        <p:nvPicPr>
          <p:cNvPr id="8" name="~PP444.WAV">
            <a:hlinkClick r:id="" action="ppaction://media"/>
          </p:cNvPr>
          <p:cNvPicPr>
            <a:picLocks noRot="1" noChangeAspect="1"/>
          </p:cNvPicPr>
          <p:nvPr>
            <a:wavAudioFile r:embed="rId2" name="~PP444.WAV"/>
          </p:nvPr>
        </p:nvPicPr>
        <p:blipFill>
          <a:blip r:embed="rId4"/>
          <a:stretch>
            <a:fillRect/>
          </a:stretch>
        </p:blipFill>
        <p:spPr>
          <a:xfrm>
            <a:off x="8702675" y="6416675"/>
            <a:ext cx="304800" cy="304800"/>
          </a:xfrm>
          <a:prstGeom prst="rect">
            <a:avLst/>
          </a:prstGeom>
        </p:spPr>
      </p:pic>
    </p:spTree>
    <p:custDataLst>
      <p:tags r:id="rId1"/>
    </p:custDataLst>
  </p:cSld>
  <p:clrMapOvr>
    <a:masterClrMapping/>
  </p:clrMapOvr>
  <p:transition advTm="220701">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3" presetClass="entr" presetSubtype="1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blinds(horizontal)">
                                      <p:cBhvr>
                                        <p:cTn id="11" dur="500"/>
                                        <p:tgtEl>
                                          <p:spTgt spid="3">
                                            <p:txEl>
                                              <p:pRg st="0" end="0"/>
                                            </p:txEl>
                                          </p:spTgt>
                                        </p:tgtEl>
                                      </p:cBhvr>
                                    </p:animEffect>
                                  </p:childTnLst>
                                </p:cTn>
                              </p:par>
                              <p:par>
                                <p:cTn id="12" presetID="3" presetClass="entr" presetSubtype="10" fill="hold" nodeType="withEffect">
                                  <p:stCondLst>
                                    <p:cond delay="0"/>
                                  </p:stCondLst>
                                  <p:childTnLst>
                                    <p:set>
                                      <p:cBhvr>
                                        <p:cTn id="13" dur="1" fill="hold">
                                          <p:stCondLst>
                                            <p:cond delay="0"/>
                                          </p:stCondLst>
                                        </p:cTn>
                                        <p:tgtEl>
                                          <p:spTgt spid="3">
                                            <p:txEl>
                                              <p:pRg st="4" end="4"/>
                                            </p:txEl>
                                          </p:spTgt>
                                        </p:tgtEl>
                                        <p:attrNameLst>
                                          <p:attrName>style.visibility</p:attrName>
                                        </p:attrNameLst>
                                      </p:cBhvr>
                                      <p:to>
                                        <p:strVal val="visible"/>
                                      </p:to>
                                    </p:set>
                                    <p:animEffect transition="in" filter="blinds(horizontal)">
                                      <p:cBhvr>
                                        <p:cTn id="14" dur="500"/>
                                        <p:tgtEl>
                                          <p:spTgt spid="3">
                                            <p:txEl>
                                              <p:pRg st="4" end="4"/>
                                            </p:txEl>
                                          </p:spTgt>
                                        </p:tgtEl>
                                      </p:cBhvr>
                                    </p:animEffect>
                                  </p:childTnLst>
                                </p:cTn>
                              </p:par>
                              <p:par>
                                <p:cTn id="15" presetID="3" presetClass="entr" presetSubtype="10" fill="hold" nodeType="withEffect">
                                  <p:stCondLst>
                                    <p:cond delay="0"/>
                                  </p:stCondLst>
                                  <p:childTnLst>
                                    <p:set>
                                      <p:cBhvr>
                                        <p:cTn id="16" dur="1" fill="hold">
                                          <p:stCondLst>
                                            <p:cond delay="0"/>
                                          </p:stCondLst>
                                        </p:cTn>
                                        <p:tgtEl>
                                          <p:spTgt spid="3">
                                            <p:txEl>
                                              <p:pRg st="8" end="8"/>
                                            </p:txEl>
                                          </p:spTgt>
                                        </p:tgtEl>
                                        <p:attrNameLst>
                                          <p:attrName>style.visibility</p:attrName>
                                        </p:attrNameLst>
                                      </p:cBhvr>
                                      <p:to>
                                        <p:strVal val="visible"/>
                                      </p:to>
                                    </p:set>
                                    <p:animEffect transition="in" filter="blinds(horizontal)">
                                      <p:cBhvr>
                                        <p:cTn id="17" dur="500"/>
                                        <p:tgtEl>
                                          <p:spTgt spid="3">
                                            <p:txEl>
                                              <p:pRg st="8" end="8"/>
                                            </p:txEl>
                                          </p:spTgt>
                                        </p:tgtEl>
                                      </p:cBhvr>
                                    </p:animEffect>
                                  </p:childTnLst>
                                </p:cTn>
                              </p:par>
                              <p:par>
                                <p:cTn id="18" presetID="3" presetClass="entr" presetSubtype="10" fill="hold" nodeType="withEffect">
                                  <p:stCondLst>
                                    <p:cond delay="0"/>
                                  </p:stCondLst>
                                  <p:childTnLst>
                                    <p:set>
                                      <p:cBhvr>
                                        <p:cTn id="19" dur="1" fill="hold">
                                          <p:stCondLst>
                                            <p:cond delay="0"/>
                                          </p:stCondLst>
                                        </p:cTn>
                                        <p:tgtEl>
                                          <p:spTgt spid="3">
                                            <p:txEl>
                                              <p:pRg st="12" end="12"/>
                                            </p:txEl>
                                          </p:spTgt>
                                        </p:tgtEl>
                                        <p:attrNameLst>
                                          <p:attrName>style.visibility</p:attrName>
                                        </p:attrNameLst>
                                      </p:cBhvr>
                                      <p:to>
                                        <p:strVal val="visible"/>
                                      </p:to>
                                    </p:set>
                                    <p:animEffect transition="in" filter="blinds(horizontal)">
                                      <p:cBhvr>
                                        <p:cTn id="20" dur="500"/>
                                        <p:tgtEl>
                                          <p:spTgt spid="3">
                                            <p:txEl>
                                              <p:pRg st="12" end="12"/>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3" presetClass="entr" presetSubtype="10" fill="hold" nodeType="clickEffect">
                                  <p:stCondLst>
                                    <p:cond delay="0"/>
                                  </p:stCondLst>
                                  <p:childTnLst>
                                    <p:set>
                                      <p:cBhvr>
                                        <p:cTn id="24" dur="1" fill="hold">
                                          <p:stCondLst>
                                            <p:cond delay="0"/>
                                          </p:stCondLst>
                                        </p:cTn>
                                        <p:tgtEl>
                                          <p:spTgt spid="3">
                                            <p:txEl>
                                              <p:pRg st="1" end="1"/>
                                            </p:txEl>
                                          </p:spTgt>
                                        </p:tgtEl>
                                        <p:attrNameLst>
                                          <p:attrName>style.visibility</p:attrName>
                                        </p:attrNameLst>
                                      </p:cBhvr>
                                      <p:to>
                                        <p:strVal val="visible"/>
                                      </p:to>
                                    </p:set>
                                    <p:animEffect transition="in" filter="blinds(horizontal)">
                                      <p:cBhvr>
                                        <p:cTn id="25" dur="500"/>
                                        <p:tgtEl>
                                          <p:spTgt spid="3">
                                            <p:txEl>
                                              <p:pRg st="1" end="1"/>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3" presetClass="entr" presetSubtype="10" fill="hold" nodeType="clickEffect">
                                  <p:stCondLst>
                                    <p:cond delay="0"/>
                                  </p:stCondLst>
                                  <p:childTnLst>
                                    <p:set>
                                      <p:cBhvr>
                                        <p:cTn id="29" dur="1" fill="hold">
                                          <p:stCondLst>
                                            <p:cond delay="0"/>
                                          </p:stCondLst>
                                        </p:cTn>
                                        <p:tgtEl>
                                          <p:spTgt spid="3">
                                            <p:txEl>
                                              <p:pRg st="2" end="2"/>
                                            </p:txEl>
                                          </p:spTgt>
                                        </p:tgtEl>
                                        <p:attrNameLst>
                                          <p:attrName>style.visibility</p:attrName>
                                        </p:attrNameLst>
                                      </p:cBhvr>
                                      <p:to>
                                        <p:strVal val="visible"/>
                                      </p:to>
                                    </p:set>
                                    <p:animEffect transition="in" filter="blinds(horizontal)">
                                      <p:cBhvr>
                                        <p:cTn id="30" dur="500"/>
                                        <p:tgtEl>
                                          <p:spTgt spid="3">
                                            <p:txEl>
                                              <p:pRg st="2" end="2"/>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3" presetClass="entr" presetSubtype="10" fill="hold" nodeType="click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animEffect transition="in" filter="blinds(horizontal)">
                                      <p:cBhvr>
                                        <p:cTn id="35" dur="500"/>
                                        <p:tgtEl>
                                          <p:spTgt spid="3">
                                            <p:txEl>
                                              <p:pRg st="5" end="5"/>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3" presetClass="entr" presetSubtype="10" fill="hold" nodeType="clickEffect">
                                  <p:stCondLst>
                                    <p:cond delay="0"/>
                                  </p:stCondLst>
                                  <p:childTnLst>
                                    <p:set>
                                      <p:cBhvr>
                                        <p:cTn id="39" dur="1" fill="hold">
                                          <p:stCondLst>
                                            <p:cond delay="0"/>
                                          </p:stCondLst>
                                        </p:cTn>
                                        <p:tgtEl>
                                          <p:spTgt spid="3">
                                            <p:txEl>
                                              <p:pRg st="6" end="6"/>
                                            </p:txEl>
                                          </p:spTgt>
                                        </p:tgtEl>
                                        <p:attrNameLst>
                                          <p:attrName>style.visibility</p:attrName>
                                        </p:attrNameLst>
                                      </p:cBhvr>
                                      <p:to>
                                        <p:strVal val="visible"/>
                                      </p:to>
                                    </p:set>
                                    <p:animEffect transition="in" filter="blinds(horizontal)">
                                      <p:cBhvr>
                                        <p:cTn id="40" dur="500"/>
                                        <p:tgtEl>
                                          <p:spTgt spid="3">
                                            <p:txEl>
                                              <p:pRg st="6" end="6"/>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3" presetClass="entr" presetSubtype="10" fill="hold" nodeType="clickEffect">
                                  <p:stCondLst>
                                    <p:cond delay="0"/>
                                  </p:stCondLst>
                                  <p:childTnLst>
                                    <p:set>
                                      <p:cBhvr>
                                        <p:cTn id="44" dur="1" fill="hold">
                                          <p:stCondLst>
                                            <p:cond delay="0"/>
                                          </p:stCondLst>
                                        </p:cTn>
                                        <p:tgtEl>
                                          <p:spTgt spid="3">
                                            <p:txEl>
                                              <p:pRg st="9" end="9"/>
                                            </p:txEl>
                                          </p:spTgt>
                                        </p:tgtEl>
                                        <p:attrNameLst>
                                          <p:attrName>style.visibility</p:attrName>
                                        </p:attrNameLst>
                                      </p:cBhvr>
                                      <p:to>
                                        <p:strVal val="visible"/>
                                      </p:to>
                                    </p:set>
                                    <p:animEffect transition="in" filter="blinds(horizontal)">
                                      <p:cBhvr>
                                        <p:cTn id="45" dur="500"/>
                                        <p:tgtEl>
                                          <p:spTgt spid="3">
                                            <p:txEl>
                                              <p:pRg st="9" end="9"/>
                                            </p:txEl>
                                          </p:spTgt>
                                        </p:tgtEl>
                                      </p:cBhvr>
                                    </p:animEffect>
                                  </p:childTnLst>
                                </p:cTn>
                              </p:par>
                              <p:par>
                                <p:cTn id="46" presetID="3" presetClass="entr" presetSubtype="10" fill="hold" nodeType="withEffect">
                                  <p:stCondLst>
                                    <p:cond delay="0"/>
                                  </p:stCondLst>
                                  <p:childTnLst>
                                    <p:set>
                                      <p:cBhvr>
                                        <p:cTn id="47" dur="1" fill="hold">
                                          <p:stCondLst>
                                            <p:cond delay="0"/>
                                          </p:stCondLst>
                                        </p:cTn>
                                        <p:tgtEl>
                                          <p:spTgt spid="3">
                                            <p:txEl>
                                              <p:pRg st="10" end="10"/>
                                            </p:txEl>
                                          </p:spTgt>
                                        </p:tgtEl>
                                        <p:attrNameLst>
                                          <p:attrName>style.visibility</p:attrName>
                                        </p:attrNameLst>
                                      </p:cBhvr>
                                      <p:to>
                                        <p:strVal val="visible"/>
                                      </p:to>
                                    </p:set>
                                    <p:animEffect transition="in" filter="blinds(horizontal)">
                                      <p:cBhvr>
                                        <p:cTn id="48" dur="500"/>
                                        <p:tgtEl>
                                          <p:spTgt spid="3">
                                            <p:txEl>
                                              <p:pRg st="10" end="10"/>
                                            </p:txEl>
                                          </p:spTgt>
                                        </p:tgtEl>
                                      </p:cBhvr>
                                    </p:animEffect>
                                  </p:childTnLst>
                                </p:cTn>
                              </p:par>
                            </p:childTnLst>
                          </p:cTn>
                        </p:par>
                      </p:childTnLst>
                    </p:cTn>
                  </p:par>
                  <p:par>
                    <p:cTn id="49" fill="hold">
                      <p:stCondLst>
                        <p:cond delay="indefinite"/>
                      </p:stCondLst>
                      <p:childTnLst>
                        <p:par>
                          <p:cTn id="50" fill="hold">
                            <p:stCondLst>
                              <p:cond delay="0"/>
                            </p:stCondLst>
                            <p:childTnLst>
                              <p:par>
                                <p:cTn id="51" presetID="3" presetClass="entr" presetSubtype="10" fill="hold" nodeType="clickEffect">
                                  <p:stCondLst>
                                    <p:cond delay="0"/>
                                  </p:stCondLst>
                                  <p:childTnLst>
                                    <p:set>
                                      <p:cBhvr>
                                        <p:cTn id="52" dur="1" fill="hold">
                                          <p:stCondLst>
                                            <p:cond delay="0"/>
                                          </p:stCondLst>
                                        </p:cTn>
                                        <p:tgtEl>
                                          <p:spTgt spid="3">
                                            <p:txEl>
                                              <p:pRg st="13" end="13"/>
                                            </p:txEl>
                                          </p:spTgt>
                                        </p:tgtEl>
                                        <p:attrNameLst>
                                          <p:attrName>style.visibility</p:attrName>
                                        </p:attrNameLst>
                                      </p:cBhvr>
                                      <p:to>
                                        <p:strVal val="visible"/>
                                      </p:to>
                                    </p:set>
                                    <p:animEffect transition="in" filter="blinds(horizontal)">
                                      <p:cBhvr>
                                        <p:cTn id="53" dur="500"/>
                                        <p:tgtEl>
                                          <p:spTgt spid="3">
                                            <p:txEl>
                                              <p:pRg st="13" end="13"/>
                                            </p:txEl>
                                          </p:spTgt>
                                        </p:tgtEl>
                                      </p:cBhvr>
                                    </p:animEffect>
                                  </p:childTnLst>
                                </p:cTn>
                              </p:par>
                            </p:childTnLst>
                          </p:cTn>
                        </p:par>
                      </p:childTnLst>
                    </p:cTn>
                  </p:par>
                  <p:par>
                    <p:cTn id="54" fill="hold">
                      <p:stCondLst>
                        <p:cond delay="indefinite"/>
                      </p:stCondLst>
                      <p:childTnLst>
                        <p:par>
                          <p:cTn id="55" fill="hold">
                            <p:stCondLst>
                              <p:cond delay="0"/>
                            </p:stCondLst>
                            <p:childTnLst>
                              <p:par>
                                <p:cTn id="56" presetID="3" presetClass="entr" presetSubtype="10" fill="hold" nodeType="clickEffect">
                                  <p:stCondLst>
                                    <p:cond delay="0"/>
                                  </p:stCondLst>
                                  <p:childTnLst>
                                    <p:set>
                                      <p:cBhvr>
                                        <p:cTn id="57" dur="1" fill="hold">
                                          <p:stCondLst>
                                            <p:cond delay="0"/>
                                          </p:stCondLst>
                                        </p:cTn>
                                        <p:tgtEl>
                                          <p:spTgt spid="3">
                                            <p:txEl>
                                              <p:pRg st="15" end="15"/>
                                            </p:txEl>
                                          </p:spTgt>
                                        </p:tgtEl>
                                        <p:attrNameLst>
                                          <p:attrName>style.visibility</p:attrName>
                                        </p:attrNameLst>
                                      </p:cBhvr>
                                      <p:to>
                                        <p:strVal val="visible"/>
                                      </p:to>
                                    </p:set>
                                    <p:animEffect transition="in" filter="blinds(horizontal)">
                                      <p:cBhvr>
                                        <p:cTn id="58" dur="500"/>
                                        <p:tgtEl>
                                          <p:spTgt spid="3">
                                            <p:txEl>
                                              <p:pRg st="15" end="1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59" fill="hold" display="0">
                  <p:stCondLst>
                    <p:cond delay="indefinite"/>
                  </p:stCondLst>
                  <p:endCondLst>
                    <p:cond evt="onPrev" delay="0">
                      <p:tgtEl>
                        <p:sldTgt/>
                      </p:tgtEl>
                    </p:cond>
                    <p:cond evt="onStopAudio" delay="0">
                      <p:tgtEl>
                        <p:sldTgt/>
                      </p:tgtEl>
                    </p:cond>
                  </p:endCondLst>
                </p:cTn>
                <p:tgtEl>
                  <p:spTgt spid="8"/>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a:bodyPr>
          <a:lstStyle/>
          <a:p>
            <a:pPr algn="l"/>
            <a:r>
              <a:rPr lang="en-US" sz="3600" dirty="0" smtClean="0">
                <a:solidFill>
                  <a:srgbClr val="002060"/>
                </a:solidFill>
              </a:rPr>
              <a:t>Raising Capital</a:t>
            </a:r>
            <a:endParaRPr lang="en-US" sz="3600" dirty="0">
              <a:solidFill>
                <a:srgbClr val="002060"/>
              </a:solidFill>
            </a:endParaRPr>
          </a:p>
        </p:txBody>
      </p:sp>
      <p:sp>
        <p:nvSpPr>
          <p:cNvPr id="3" name="Content Placeholder 2"/>
          <p:cNvSpPr>
            <a:spLocks noGrp="1"/>
          </p:cNvSpPr>
          <p:nvPr>
            <p:ph idx="1"/>
          </p:nvPr>
        </p:nvSpPr>
        <p:spPr>
          <a:xfrm>
            <a:off x="457200" y="1219200"/>
            <a:ext cx="8229600" cy="4906963"/>
          </a:xfrm>
        </p:spPr>
        <p:txBody>
          <a:bodyPr>
            <a:normAutofit fontScale="62500" lnSpcReduction="20000"/>
          </a:bodyPr>
          <a:lstStyle/>
          <a:p>
            <a:r>
              <a:rPr lang="en-US" b="1" dirty="0" smtClean="0"/>
              <a:t>Must be done pursuant to Regulation D</a:t>
            </a:r>
          </a:p>
          <a:p>
            <a:endParaRPr lang="en-US" dirty="0" smtClean="0"/>
          </a:p>
          <a:p>
            <a:r>
              <a:rPr lang="en-US" b="1" dirty="0" smtClean="0"/>
              <a:t>Who</a:t>
            </a:r>
            <a:endParaRPr lang="en-US" b="1" dirty="0" smtClean="0"/>
          </a:p>
          <a:p>
            <a:pPr lvl="1"/>
            <a:r>
              <a:rPr lang="en-US" dirty="0" smtClean="0"/>
              <a:t>Friends and Family</a:t>
            </a:r>
          </a:p>
          <a:p>
            <a:pPr lvl="1"/>
            <a:r>
              <a:rPr lang="en-US" dirty="0" smtClean="0"/>
              <a:t>Institutional Investors</a:t>
            </a:r>
          </a:p>
          <a:p>
            <a:endParaRPr lang="en-US" b="1" dirty="0" smtClean="0"/>
          </a:p>
          <a:p>
            <a:r>
              <a:rPr lang="en-US" b="1" dirty="0" smtClean="0"/>
              <a:t>Marketing Materials</a:t>
            </a:r>
          </a:p>
          <a:p>
            <a:pPr lvl="1"/>
            <a:r>
              <a:rPr lang="en-US" dirty="0" err="1" smtClean="0"/>
              <a:t>Powerpoint</a:t>
            </a:r>
            <a:r>
              <a:rPr lang="en-US" dirty="0" smtClean="0"/>
              <a:t> </a:t>
            </a:r>
            <a:r>
              <a:rPr lang="en-US" dirty="0" err="1" smtClean="0"/>
              <a:t>Pitchbooks</a:t>
            </a:r>
            <a:endParaRPr lang="en-US" dirty="0" smtClean="0"/>
          </a:p>
          <a:p>
            <a:pPr lvl="1"/>
            <a:r>
              <a:rPr lang="en-US" dirty="0" smtClean="0"/>
              <a:t>One Page </a:t>
            </a:r>
            <a:r>
              <a:rPr lang="en-US" dirty="0" err="1" smtClean="0"/>
              <a:t>Tearsheets</a:t>
            </a:r>
            <a:endParaRPr lang="en-US" dirty="0" smtClean="0"/>
          </a:p>
          <a:p>
            <a:pPr lvl="1"/>
            <a:r>
              <a:rPr lang="en-US" dirty="0" smtClean="0"/>
              <a:t>Appropriate  Disclosures/ Disclaimers</a:t>
            </a:r>
          </a:p>
          <a:p>
            <a:endParaRPr lang="en-US" dirty="0" smtClean="0"/>
          </a:p>
          <a:p>
            <a:r>
              <a:rPr lang="en-US" b="1" dirty="0" smtClean="0"/>
              <a:t>Outside </a:t>
            </a:r>
            <a:r>
              <a:rPr lang="en-US" b="1" dirty="0" smtClean="0"/>
              <a:t>Marketing</a:t>
            </a:r>
          </a:p>
          <a:p>
            <a:pPr lvl="1"/>
            <a:r>
              <a:rPr lang="en-US" dirty="0" smtClean="0"/>
              <a:t>Hedge Fund Databases</a:t>
            </a:r>
          </a:p>
          <a:p>
            <a:pPr lvl="1"/>
            <a:r>
              <a:rPr lang="en-US" dirty="0" smtClean="0"/>
              <a:t>Hedge Fund Industry Events</a:t>
            </a:r>
          </a:p>
          <a:p>
            <a:pPr lvl="1"/>
            <a:r>
              <a:rPr lang="en-US" dirty="0" smtClean="0"/>
              <a:t>Capital Introduction Services</a:t>
            </a:r>
          </a:p>
          <a:p>
            <a:pPr lvl="1"/>
            <a:r>
              <a:rPr lang="en-US" dirty="0" smtClean="0"/>
              <a:t>Third Party Marketers</a:t>
            </a:r>
          </a:p>
          <a:p>
            <a:endParaRPr lang="en-US" dirty="0" smtClean="0"/>
          </a:p>
        </p:txBody>
      </p:sp>
      <p:sp>
        <p:nvSpPr>
          <p:cNvPr id="4" name="Rectangle 3"/>
          <p:cNvSpPr/>
          <p:nvPr/>
        </p:nvSpPr>
        <p:spPr>
          <a:xfrm>
            <a:off x="533400" y="990600"/>
            <a:ext cx="8077200" cy="76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ooter Placeholder 7"/>
          <p:cNvSpPr>
            <a:spLocks noGrp="1"/>
          </p:cNvSpPr>
          <p:nvPr>
            <p:ph type="ftr" sz="quarter" idx="11"/>
          </p:nvPr>
        </p:nvSpPr>
        <p:spPr/>
        <p:txBody>
          <a:bodyPr/>
          <a:lstStyle/>
          <a:p>
            <a:r>
              <a:rPr lang="en-US" dirty="0" smtClean="0"/>
              <a:t>15 of 18</a:t>
            </a:r>
            <a:endParaRPr lang="en-US" dirty="0"/>
          </a:p>
        </p:txBody>
      </p:sp>
      <p:pic>
        <p:nvPicPr>
          <p:cNvPr id="9" name="~PP1209.WAV">
            <a:hlinkClick r:id="" action="ppaction://media"/>
          </p:cNvPr>
          <p:cNvPicPr>
            <a:picLocks noRot="1" noChangeAspect="1"/>
          </p:cNvPicPr>
          <p:nvPr>
            <a:wavAudioFile r:embed="rId2" name="~PP1209.WAV"/>
          </p:nvPr>
        </p:nvPicPr>
        <p:blipFill>
          <a:blip r:embed="rId4"/>
          <a:stretch>
            <a:fillRect/>
          </a:stretch>
        </p:blipFill>
        <p:spPr>
          <a:xfrm>
            <a:off x="8702675" y="6416675"/>
            <a:ext cx="304800" cy="304800"/>
          </a:xfrm>
          <a:prstGeom prst="rect">
            <a:avLst/>
          </a:prstGeom>
        </p:spPr>
      </p:pic>
    </p:spTree>
    <p:custDataLst>
      <p:tags r:id="rId1"/>
    </p:custDataLst>
  </p:cSld>
  <p:clrMapOvr>
    <a:masterClrMapping/>
  </p:clrMapOvr>
  <p:transition advTm="225861">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par>
                    <p:cTn id="7" fill="hold">
                      <p:stCondLst>
                        <p:cond delay="indefinite"/>
                      </p:stCondLst>
                      <p:childTnLst>
                        <p:par>
                          <p:cTn id="8" fill="hold">
                            <p:stCondLst>
                              <p:cond delay="0"/>
                            </p:stCondLst>
                            <p:childTnLst>
                              <p:par>
                                <p:cTn id="9" presetID="3" presetClass="entr" presetSubtype="1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blinds(horizontal)">
                                      <p:cBhvr>
                                        <p:cTn id="11" dur="500"/>
                                        <p:tgtEl>
                                          <p:spTgt spid="3">
                                            <p:txEl>
                                              <p:pRg st="0" end="0"/>
                                            </p:txEl>
                                          </p:spTgt>
                                        </p:tgtEl>
                                      </p:cBhvr>
                                    </p:animEffect>
                                  </p:childTnLst>
                                </p:cTn>
                              </p:par>
                              <p:par>
                                <p:cTn id="12" presetID="3" presetClass="entr" presetSubtype="10" fill="hold" nodeType="with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blinds(horizontal)">
                                      <p:cBhvr>
                                        <p:cTn id="14" dur="500"/>
                                        <p:tgtEl>
                                          <p:spTgt spid="3">
                                            <p:txEl>
                                              <p:pRg st="2" end="2"/>
                                            </p:txEl>
                                          </p:spTgt>
                                        </p:tgtEl>
                                      </p:cBhvr>
                                    </p:animEffect>
                                  </p:childTnLst>
                                </p:cTn>
                              </p:par>
                              <p:par>
                                <p:cTn id="15" presetID="3" presetClass="entr" presetSubtype="10" fill="hold" nodeType="with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animEffect transition="in" filter="blinds(horizontal)">
                                      <p:cBhvr>
                                        <p:cTn id="17" dur="500"/>
                                        <p:tgtEl>
                                          <p:spTgt spid="3">
                                            <p:txEl>
                                              <p:pRg st="6" end="6"/>
                                            </p:txEl>
                                          </p:spTgt>
                                        </p:tgtEl>
                                      </p:cBhvr>
                                    </p:animEffect>
                                  </p:childTnLst>
                                </p:cTn>
                              </p:par>
                              <p:par>
                                <p:cTn id="18" presetID="3" presetClass="entr" presetSubtype="10" fill="hold" nodeType="withEffect">
                                  <p:stCondLst>
                                    <p:cond delay="0"/>
                                  </p:stCondLst>
                                  <p:childTnLst>
                                    <p:set>
                                      <p:cBhvr>
                                        <p:cTn id="19" dur="1" fill="hold">
                                          <p:stCondLst>
                                            <p:cond delay="0"/>
                                          </p:stCondLst>
                                        </p:cTn>
                                        <p:tgtEl>
                                          <p:spTgt spid="3">
                                            <p:txEl>
                                              <p:pRg st="11" end="11"/>
                                            </p:txEl>
                                          </p:spTgt>
                                        </p:tgtEl>
                                        <p:attrNameLst>
                                          <p:attrName>style.visibility</p:attrName>
                                        </p:attrNameLst>
                                      </p:cBhvr>
                                      <p:to>
                                        <p:strVal val="visible"/>
                                      </p:to>
                                    </p:set>
                                    <p:animEffect transition="in" filter="blinds(horizontal)">
                                      <p:cBhvr>
                                        <p:cTn id="20" dur="500"/>
                                        <p:tgtEl>
                                          <p:spTgt spid="3">
                                            <p:txEl>
                                              <p:pRg st="11" end="1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3" presetClass="entr" presetSubtype="10"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Effect transition="in" filter="blinds(horizontal)">
                                      <p:cBhvr>
                                        <p:cTn id="25" dur="500"/>
                                        <p:tgtEl>
                                          <p:spTgt spid="3">
                                            <p:txEl>
                                              <p:pRg st="3" end="3"/>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3" presetClass="entr" presetSubtype="10" fill="hold" nodeType="clickEffect">
                                  <p:stCondLst>
                                    <p:cond delay="0"/>
                                  </p:stCondLst>
                                  <p:childTnLst>
                                    <p:set>
                                      <p:cBhvr>
                                        <p:cTn id="29" dur="1" fill="hold">
                                          <p:stCondLst>
                                            <p:cond delay="0"/>
                                          </p:stCondLst>
                                        </p:cTn>
                                        <p:tgtEl>
                                          <p:spTgt spid="3">
                                            <p:txEl>
                                              <p:pRg st="4" end="4"/>
                                            </p:txEl>
                                          </p:spTgt>
                                        </p:tgtEl>
                                        <p:attrNameLst>
                                          <p:attrName>style.visibility</p:attrName>
                                        </p:attrNameLst>
                                      </p:cBhvr>
                                      <p:to>
                                        <p:strVal val="visible"/>
                                      </p:to>
                                    </p:set>
                                    <p:animEffect transition="in" filter="blinds(horizontal)">
                                      <p:cBhvr>
                                        <p:cTn id="30" dur="500"/>
                                        <p:tgtEl>
                                          <p:spTgt spid="3">
                                            <p:txEl>
                                              <p:pRg st="4" end="4"/>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3" presetClass="entr" presetSubtype="1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animEffect transition="in" filter="blinds(horizontal)">
                                      <p:cBhvr>
                                        <p:cTn id="35" dur="500"/>
                                        <p:tgtEl>
                                          <p:spTgt spid="3">
                                            <p:txEl>
                                              <p:pRg st="7" end="7"/>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3" presetClass="entr" presetSubtype="10" fill="hold" nodeType="clickEffect">
                                  <p:stCondLst>
                                    <p:cond delay="0"/>
                                  </p:stCondLst>
                                  <p:childTnLst>
                                    <p:set>
                                      <p:cBhvr>
                                        <p:cTn id="39" dur="1" fill="hold">
                                          <p:stCondLst>
                                            <p:cond delay="0"/>
                                          </p:stCondLst>
                                        </p:cTn>
                                        <p:tgtEl>
                                          <p:spTgt spid="3">
                                            <p:txEl>
                                              <p:pRg st="8" end="8"/>
                                            </p:txEl>
                                          </p:spTgt>
                                        </p:tgtEl>
                                        <p:attrNameLst>
                                          <p:attrName>style.visibility</p:attrName>
                                        </p:attrNameLst>
                                      </p:cBhvr>
                                      <p:to>
                                        <p:strVal val="visible"/>
                                      </p:to>
                                    </p:set>
                                    <p:animEffect transition="in" filter="blinds(horizontal)">
                                      <p:cBhvr>
                                        <p:cTn id="40" dur="500"/>
                                        <p:tgtEl>
                                          <p:spTgt spid="3">
                                            <p:txEl>
                                              <p:pRg st="8" end="8"/>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3" presetClass="entr" presetSubtype="10" fill="hold" nodeType="clickEffect">
                                  <p:stCondLst>
                                    <p:cond delay="0"/>
                                  </p:stCondLst>
                                  <p:childTnLst>
                                    <p:set>
                                      <p:cBhvr>
                                        <p:cTn id="44" dur="1" fill="hold">
                                          <p:stCondLst>
                                            <p:cond delay="0"/>
                                          </p:stCondLst>
                                        </p:cTn>
                                        <p:tgtEl>
                                          <p:spTgt spid="3">
                                            <p:txEl>
                                              <p:pRg st="9" end="9"/>
                                            </p:txEl>
                                          </p:spTgt>
                                        </p:tgtEl>
                                        <p:attrNameLst>
                                          <p:attrName>style.visibility</p:attrName>
                                        </p:attrNameLst>
                                      </p:cBhvr>
                                      <p:to>
                                        <p:strVal val="visible"/>
                                      </p:to>
                                    </p:set>
                                    <p:animEffect transition="in" filter="blinds(horizontal)">
                                      <p:cBhvr>
                                        <p:cTn id="45" dur="500"/>
                                        <p:tgtEl>
                                          <p:spTgt spid="3">
                                            <p:txEl>
                                              <p:pRg st="9" end="9"/>
                                            </p:txEl>
                                          </p:spTgt>
                                        </p:tgtEl>
                                      </p:cBhvr>
                                    </p:animEffect>
                                  </p:childTnLst>
                                </p:cTn>
                              </p:par>
                            </p:childTnLst>
                          </p:cTn>
                        </p:par>
                      </p:childTnLst>
                    </p:cTn>
                  </p:par>
                  <p:par>
                    <p:cTn id="46" fill="hold">
                      <p:stCondLst>
                        <p:cond delay="indefinite"/>
                      </p:stCondLst>
                      <p:childTnLst>
                        <p:par>
                          <p:cTn id="47" fill="hold">
                            <p:stCondLst>
                              <p:cond delay="0"/>
                            </p:stCondLst>
                            <p:childTnLst>
                              <p:par>
                                <p:cTn id="48" presetID="3" presetClass="entr" presetSubtype="10" fill="hold" nodeType="clickEffect">
                                  <p:stCondLst>
                                    <p:cond delay="0"/>
                                  </p:stCondLst>
                                  <p:childTnLst>
                                    <p:set>
                                      <p:cBhvr>
                                        <p:cTn id="49" dur="1" fill="hold">
                                          <p:stCondLst>
                                            <p:cond delay="0"/>
                                          </p:stCondLst>
                                        </p:cTn>
                                        <p:tgtEl>
                                          <p:spTgt spid="3">
                                            <p:txEl>
                                              <p:pRg st="12" end="12"/>
                                            </p:txEl>
                                          </p:spTgt>
                                        </p:tgtEl>
                                        <p:attrNameLst>
                                          <p:attrName>style.visibility</p:attrName>
                                        </p:attrNameLst>
                                      </p:cBhvr>
                                      <p:to>
                                        <p:strVal val="visible"/>
                                      </p:to>
                                    </p:set>
                                    <p:animEffect transition="in" filter="blinds(horizontal)">
                                      <p:cBhvr>
                                        <p:cTn id="50" dur="500"/>
                                        <p:tgtEl>
                                          <p:spTgt spid="3">
                                            <p:txEl>
                                              <p:pRg st="12" end="12"/>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3" presetClass="entr" presetSubtype="10" fill="hold" nodeType="clickEffect">
                                  <p:stCondLst>
                                    <p:cond delay="0"/>
                                  </p:stCondLst>
                                  <p:childTnLst>
                                    <p:set>
                                      <p:cBhvr>
                                        <p:cTn id="54" dur="1" fill="hold">
                                          <p:stCondLst>
                                            <p:cond delay="0"/>
                                          </p:stCondLst>
                                        </p:cTn>
                                        <p:tgtEl>
                                          <p:spTgt spid="3">
                                            <p:txEl>
                                              <p:pRg st="13" end="13"/>
                                            </p:txEl>
                                          </p:spTgt>
                                        </p:tgtEl>
                                        <p:attrNameLst>
                                          <p:attrName>style.visibility</p:attrName>
                                        </p:attrNameLst>
                                      </p:cBhvr>
                                      <p:to>
                                        <p:strVal val="visible"/>
                                      </p:to>
                                    </p:set>
                                    <p:animEffect transition="in" filter="blinds(horizontal)">
                                      <p:cBhvr>
                                        <p:cTn id="55" dur="500"/>
                                        <p:tgtEl>
                                          <p:spTgt spid="3">
                                            <p:txEl>
                                              <p:pRg st="13" end="13"/>
                                            </p:txEl>
                                          </p:spTgt>
                                        </p:tgtEl>
                                      </p:cBhvr>
                                    </p:animEffect>
                                  </p:childTnLst>
                                </p:cTn>
                              </p:par>
                            </p:childTnLst>
                          </p:cTn>
                        </p:par>
                      </p:childTnLst>
                    </p:cTn>
                  </p:par>
                  <p:par>
                    <p:cTn id="56" fill="hold">
                      <p:stCondLst>
                        <p:cond delay="indefinite"/>
                      </p:stCondLst>
                      <p:childTnLst>
                        <p:par>
                          <p:cTn id="57" fill="hold">
                            <p:stCondLst>
                              <p:cond delay="0"/>
                            </p:stCondLst>
                            <p:childTnLst>
                              <p:par>
                                <p:cTn id="58" presetID="3" presetClass="entr" presetSubtype="10" fill="hold" nodeType="clickEffect">
                                  <p:stCondLst>
                                    <p:cond delay="0"/>
                                  </p:stCondLst>
                                  <p:childTnLst>
                                    <p:set>
                                      <p:cBhvr>
                                        <p:cTn id="59" dur="1" fill="hold">
                                          <p:stCondLst>
                                            <p:cond delay="0"/>
                                          </p:stCondLst>
                                        </p:cTn>
                                        <p:tgtEl>
                                          <p:spTgt spid="3">
                                            <p:txEl>
                                              <p:pRg st="14" end="14"/>
                                            </p:txEl>
                                          </p:spTgt>
                                        </p:tgtEl>
                                        <p:attrNameLst>
                                          <p:attrName>style.visibility</p:attrName>
                                        </p:attrNameLst>
                                      </p:cBhvr>
                                      <p:to>
                                        <p:strVal val="visible"/>
                                      </p:to>
                                    </p:set>
                                    <p:animEffect transition="in" filter="blinds(horizontal)">
                                      <p:cBhvr>
                                        <p:cTn id="60" dur="500"/>
                                        <p:tgtEl>
                                          <p:spTgt spid="3">
                                            <p:txEl>
                                              <p:pRg st="14" end="14"/>
                                            </p:txEl>
                                          </p:spTgt>
                                        </p:tgtEl>
                                      </p:cBhvr>
                                    </p:animEffect>
                                  </p:childTnLst>
                                </p:cTn>
                              </p:par>
                            </p:childTnLst>
                          </p:cTn>
                        </p:par>
                      </p:childTnLst>
                    </p:cTn>
                  </p:par>
                  <p:par>
                    <p:cTn id="61" fill="hold">
                      <p:stCondLst>
                        <p:cond delay="indefinite"/>
                      </p:stCondLst>
                      <p:childTnLst>
                        <p:par>
                          <p:cTn id="62" fill="hold">
                            <p:stCondLst>
                              <p:cond delay="0"/>
                            </p:stCondLst>
                            <p:childTnLst>
                              <p:par>
                                <p:cTn id="63" presetID="3" presetClass="entr" presetSubtype="10" fill="hold" nodeType="clickEffect">
                                  <p:stCondLst>
                                    <p:cond delay="0"/>
                                  </p:stCondLst>
                                  <p:childTnLst>
                                    <p:set>
                                      <p:cBhvr>
                                        <p:cTn id="64" dur="1" fill="hold">
                                          <p:stCondLst>
                                            <p:cond delay="0"/>
                                          </p:stCondLst>
                                        </p:cTn>
                                        <p:tgtEl>
                                          <p:spTgt spid="3">
                                            <p:txEl>
                                              <p:pRg st="15" end="15"/>
                                            </p:txEl>
                                          </p:spTgt>
                                        </p:tgtEl>
                                        <p:attrNameLst>
                                          <p:attrName>style.visibility</p:attrName>
                                        </p:attrNameLst>
                                      </p:cBhvr>
                                      <p:to>
                                        <p:strVal val="visible"/>
                                      </p:to>
                                    </p:set>
                                    <p:animEffect transition="in" filter="blinds(horizontal)">
                                      <p:cBhvr>
                                        <p:cTn id="65" dur="500"/>
                                        <p:tgtEl>
                                          <p:spTgt spid="3">
                                            <p:txEl>
                                              <p:pRg st="15" end="1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66" fill="hold" display="0">
                  <p:stCondLst>
                    <p:cond delay="indefinite"/>
                  </p:stCondLst>
                  <p:endCondLst>
                    <p:cond evt="onPrev" delay="0">
                      <p:tgtEl>
                        <p:sldTgt/>
                      </p:tgtEl>
                    </p:cond>
                    <p:cond evt="onStopAudio" delay="0">
                      <p:tgtEl>
                        <p:sldTgt/>
                      </p:tgtEl>
                    </p:cond>
                  </p:endCondLst>
                </p:cTn>
                <p:tgtEl>
                  <p:spTgt spid="9"/>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a:bodyPr>
          <a:lstStyle/>
          <a:p>
            <a:pPr algn="l"/>
            <a:r>
              <a:rPr lang="en-US" sz="3600" dirty="0" smtClean="0">
                <a:solidFill>
                  <a:srgbClr val="002060"/>
                </a:solidFill>
              </a:rPr>
              <a:t>Other Issues</a:t>
            </a:r>
            <a:endParaRPr lang="en-US" sz="3600" dirty="0">
              <a:solidFill>
                <a:srgbClr val="002060"/>
              </a:solidFill>
            </a:endParaRPr>
          </a:p>
        </p:txBody>
      </p:sp>
      <p:sp>
        <p:nvSpPr>
          <p:cNvPr id="3" name="Content Placeholder 2"/>
          <p:cNvSpPr>
            <a:spLocks noGrp="1"/>
          </p:cNvSpPr>
          <p:nvPr>
            <p:ph idx="1"/>
          </p:nvPr>
        </p:nvSpPr>
        <p:spPr/>
        <p:txBody>
          <a:bodyPr>
            <a:normAutofit fontScale="92500" lnSpcReduction="20000"/>
          </a:bodyPr>
          <a:lstStyle/>
          <a:p>
            <a:r>
              <a:rPr lang="en-US" dirty="0" smtClean="0"/>
              <a:t>“Incubator” hedge funds</a:t>
            </a:r>
            <a:endParaRPr lang="en-US" dirty="0" smtClean="0"/>
          </a:p>
          <a:p>
            <a:r>
              <a:rPr lang="en-US" dirty="0" smtClean="0"/>
              <a:t>Offshore </a:t>
            </a:r>
            <a:r>
              <a:rPr lang="en-US" dirty="0" smtClean="0"/>
              <a:t>hedge funds</a:t>
            </a:r>
          </a:p>
          <a:p>
            <a:r>
              <a:rPr lang="en-US" dirty="0" smtClean="0"/>
              <a:t>Taxation</a:t>
            </a:r>
          </a:p>
          <a:p>
            <a:r>
              <a:rPr lang="en-US" dirty="0" smtClean="0"/>
              <a:t>ERISA and IRA investments</a:t>
            </a:r>
          </a:p>
          <a:p>
            <a:r>
              <a:rPr lang="en-US" dirty="0" smtClean="0"/>
              <a:t>“New Issues” Rule</a:t>
            </a:r>
          </a:p>
          <a:p>
            <a:r>
              <a:rPr lang="en-US" dirty="0" smtClean="0"/>
              <a:t>Soft Dollars</a:t>
            </a:r>
          </a:p>
          <a:p>
            <a:r>
              <a:rPr lang="en-US" dirty="0" smtClean="0"/>
              <a:t>Side Letters</a:t>
            </a:r>
          </a:p>
          <a:p>
            <a:r>
              <a:rPr lang="en-US" dirty="0" smtClean="0"/>
              <a:t>Due Diligence</a:t>
            </a:r>
          </a:p>
          <a:p>
            <a:r>
              <a:rPr lang="en-US" dirty="0" smtClean="0"/>
              <a:t>Blue Sky Filings</a:t>
            </a:r>
          </a:p>
          <a:p>
            <a:endParaRPr lang="en-US" dirty="0" smtClean="0"/>
          </a:p>
          <a:p>
            <a:endParaRPr lang="en-US" dirty="0"/>
          </a:p>
        </p:txBody>
      </p:sp>
      <p:sp>
        <p:nvSpPr>
          <p:cNvPr id="4" name="Rectangle 3"/>
          <p:cNvSpPr/>
          <p:nvPr/>
        </p:nvSpPr>
        <p:spPr>
          <a:xfrm>
            <a:off x="533400" y="990600"/>
            <a:ext cx="8077200" cy="76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Footer Placeholder 6"/>
          <p:cNvSpPr>
            <a:spLocks noGrp="1"/>
          </p:cNvSpPr>
          <p:nvPr>
            <p:ph type="ftr" sz="quarter" idx="11"/>
          </p:nvPr>
        </p:nvSpPr>
        <p:spPr/>
        <p:txBody>
          <a:bodyPr/>
          <a:lstStyle/>
          <a:p>
            <a:r>
              <a:rPr lang="en-US" dirty="0" smtClean="0"/>
              <a:t>16 of 18</a:t>
            </a:r>
            <a:endParaRPr lang="en-US" dirty="0"/>
          </a:p>
        </p:txBody>
      </p:sp>
      <p:pic>
        <p:nvPicPr>
          <p:cNvPr id="8" name="~PP110.WAV">
            <a:hlinkClick r:id="" action="ppaction://media"/>
          </p:cNvPr>
          <p:cNvPicPr>
            <a:picLocks noRot="1" noChangeAspect="1"/>
          </p:cNvPicPr>
          <p:nvPr>
            <a:wavAudioFile r:embed="rId2" name="~PP110.WAV"/>
          </p:nvPr>
        </p:nvPicPr>
        <p:blipFill>
          <a:blip r:embed="rId4"/>
          <a:stretch>
            <a:fillRect/>
          </a:stretch>
        </p:blipFill>
        <p:spPr>
          <a:xfrm>
            <a:off x="8702675" y="6416675"/>
            <a:ext cx="304800" cy="304800"/>
          </a:xfrm>
          <a:prstGeom prst="rect">
            <a:avLst/>
          </a:prstGeom>
        </p:spPr>
      </p:pic>
    </p:spTree>
    <p:custDataLst>
      <p:tags r:id="rId1"/>
    </p:custDataLst>
  </p:cSld>
  <p:clrMapOvr>
    <a:masterClrMapping/>
  </p:clrMapOvr>
  <p:transition advTm="125621">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3" presetClass="entr" presetSubtype="1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blinds(horizontal)">
                                      <p:cBhvr>
                                        <p:cTn id="11" dur="500"/>
                                        <p:tgtEl>
                                          <p:spTgt spid="3">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3" presetClass="entr" presetSubtype="10" fill="hold" nodeType="clickEffect">
                                  <p:stCondLst>
                                    <p:cond delay="0"/>
                                  </p:stCondLst>
                                  <p:childTnLst>
                                    <p:set>
                                      <p:cBhvr>
                                        <p:cTn id="15" dur="1" fill="hold">
                                          <p:stCondLst>
                                            <p:cond delay="0"/>
                                          </p:stCondLst>
                                        </p:cTn>
                                        <p:tgtEl>
                                          <p:spTgt spid="3">
                                            <p:txEl>
                                              <p:pRg st="1" end="1"/>
                                            </p:txEl>
                                          </p:spTgt>
                                        </p:tgtEl>
                                        <p:attrNameLst>
                                          <p:attrName>style.visibility</p:attrName>
                                        </p:attrNameLst>
                                      </p:cBhvr>
                                      <p:to>
                                        <p:strVal val="visible"/>
                                      </p:to>
                                    </p:set>
                                    <p:animEffect transition="in" filter="blinds(horizontal)">
                                      <p:cBhvr>
                                        <p:cTn id="16" dur="5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3" presetClass="entr" presetSubtype="1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blinds(horizontal)">
                                      <p:cBhvr>
                                        <p:cTn id="21" dur="500"/>
                                        <p:tgtEl>
                                          <p:spTgt spid="3">
                                            <p:txEl>
                                              <p:pRg st="2" end="2"/>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3" presetClass="entr" presetSubtype="10" fill="hold" nodeType="clickEffect">
                                  <p:stCondLst>
                                    <p:cond delay="0"/>
                                  </p:stCondLst>
                                  <p:childTnLst>
                                    <p:set>
                                      <p:cBhvr>
                                        <p:cTn id="25" dur="1" fill="hold">
                                          <p:stCondLst>
                                            <p:cond delay="0"/>
                                          </p:stCondLst>
                                        </p:cTn>
                                        <p:tgtEl>
                                          <p:spTgt spid="3">
                                            <p:txEl>
                                              <p:pRg st="3" end="3"/>
                                            </p:txEl>
                                          </p:spTgt>
                                        </p:tgtEl>
                                        <p:attrNameLst>
                                          <p:attrName>style.visibility</p:attrName>
                                        </p:attrNameLst>
                                      </p:cBhvr>
                                      <p:to>
                                        <p:strVal val="visible"/>
                                      </p:to>
                                    </p:set>
                                    <p:animEffect transition="in" filter="blinds(horizontal)">
                                      <p:cBhvr>
                                        <p:cTn id="26" dur="500"/>
                                        <p:tgtEl>
                                          <p:spTgt spid="3">
                                            <p:txEl>
                                              <p:pRg st="3" end="3"/>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 presetClass="entr" presetSubtype="10"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Effect transition="in" filter="blinds(horizontal)">
                                      <p:cBhvr>
                                        <p:cTn id="31" dur="500"/>
                                        <p:tgtEl>
                                          <p:spTgt spid="3">
                                            <p:txEl>
                                              <p:pRg st="4" end="4"/>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3" presetClass="entr" presetSubtype="10" fill="hold" nodeType="clickEffect">
                                  <p:stCondLst>
                                    <p:cond delay="0"/>
                                  </p:stCondLst>
                                  <p:childTnLst>
                                    <p:set>
                                      <p:cBhvr>
                                        <p:cTn id="35" dur="1" fill="hold">
                                          <p:stCondLst>
                                            <p:cond delay="0"/>
                                          </p:stCondLst>
                                        </p:cTn>
                                        <p:tgtEl>
                                          <p:spTgt spid="3">
                                            <p:txEl>
                                              <p:pRg st="5" end="5"/>
                                            </p:txEl>
                                          </p:spTgt>
                                        </p:tgtEl>
                                        <p:attrNameLst>
                                          <p:attrName>style.visibility</p:attrName>
                                        </p:attrNameLst>
                                      </p:cBhvr>
                                      <p:to>
                                        <p:strVal val="visible"/>
                                      </p:to>
                                    </p:set>
                                    <p:animEffect transition="in" filter="blinds(horizontal)">
                                      <p:cBhvr>
                                        <p:cTn id="36" dur="500"/>
                                        <p:tgtEl>
                                          <p:spTgt spid="3">
                                            <p:txEl>
                                              <p:pRg st="5" end="5"/>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3" presetClass="entr" presetSubtype="10" fill="hold" nodeType="clickEffect">
                                  <p:stCondLst>
                                    <p:cond delay="0"/>
                                  </p:stCondLst>
                                  <p:childTnLst>
                                    <p:set>
                                      <p:cBhvr>
                                        <p:cTn id="40" dur="1" fill="hold">
                                          <p:stCondLst>
                                            <p:cond delay="0"/>
                                          </p:stCondLst>
                                        </p:cTn>
                                        <p:tgtEl>
                                          <p:spTgt spid="3">
                                            <p:txEl>
                                              <p:pRg st="6" end="6"/>
                                            </p:txEl>
                                          </p:spTgt>
                                        </p:tgtEl>
                                        <p:attrNameLst>
                                          <p:attrName>style.visibility</p:attrName>
                                        </p:attrNameLst>
                                      </p:cBhvr>
                                      <p:to>
                                        <p:strVal val="visible"/>
                                      </p:to>
                                    </p:set>
                                    <p:animEffect transition="in" filter="blinds(horizontal)">
                                      <p:cBhvr>
                                        <p:cTn id="41" dur="500"/>
                                        <p:tgtEl>
                                          <p:spTgt spid="3">
                                            <p:txEl>
                                              <p:pRg st="6" end="6"/>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3" presetClass="entr" presetSubtype="10" fill="hold" nodeType="clickEffect">
                                  <p:stCondLst>
                                    <p:cond delay="0"/>
                                  </p:stCondLst>
                                  <p:childTnLst>
                                    <p:set>
                                      <p:cBhvr>
                                        <p:cTn id="45" dur="1" fill="hold">
                                          <p:stCondLst>
                                            <p:cond delay="0"/>
                                          </p:stCondLst>
                                        </p:cTn>
                                        <p:tgtEl>
                                          <p:spTgt spid="3">
                                            <p:txEl>
                                              <p:pRg st="7" end="7"/>
                                            </p:txEl>
                                          </p:spTgt>
                                        </p:tgtEl>
                                        <p:attrNameLst>
                                          <p:attrName>style.visibility</p:attrName>
                                        </p:attrNameLst>
                                      </p:cBhvr>
                                      <p:to>
                                        <p:strVal val="visible"/>
                                      </p:to>
                                    </p:set>
                                    <p:animEffect transition="in" filter="blinds(horizontal)">
                                      <p:cBhvr>
                                        <p:cTn id="46" dur="500"/>
                                        <p:tgtEl>
                                          <p:spTgt spid="3">
                                            <p:txEl>
                                              <p:pRg st="7" end="7"/>
                                            </p:txEl>
                                          </p:spTgt>
                                        </p:tgtEl>
                                      </p:cBhvr>
                                    </p:animEffect>
                                  </p:childTnLst>
                                </p:cTn>
                              </p:par>
                            </p:childTnLst>
                          </p:cTn>
                        </p:par>
                      </p:childTnLst>
                    </p:cTn>
                  </p:par>
                  <p:par>
                    <p:cTn id="47" fill="hold">
                      <p:stCondLst>
                        <p:cond delay="indefinite"/>
                      </p:stCondLst>
                      <p:childTnLst>
                        <p:par>
                          <p:cTn id="48" fill="hold">
                            <p:stCondLst>
                              <p:cond delay="0"/>
                            </p:stCondLst>
                            <p:childTnLst>
                              <p:par>
                                <p:cTn id="49" presetID="3" presetClass="entr" presetSubtype="10" fill="hold" nodeType="clickEffect">
                                  <p:stCondLst>
                                    <p:cond delay="0"/>
                                  </p:stCondLst>
                                  <p:childTnLst>
                                    <p:set>
                                      <p:cBhvr>
                                        <p:cTn id="50" dur="1" fill="hold">
                                          <p:stCondLst>
                                            <p:cond delay="0"/>
                                          </p:stCondLst>
                                        </p:cTn>
                                        <p:tgtEl>
                                          <p:spTgt spid="3">
                                            <p:txEl>
                                              <p:pRg st="8" end="8"/>
                                            </p:txEl>
                                          </p:spTgt>
                                        </p:tgtEl>
                                        <p:attrNameLst>
                                          <p:attrName>style.visibility</p:attrName>
                                        </p:attrNameLst>
                                      </p:cBhvr>
                                      <p:to>
                                        <p:strVal val="visible"/>
                                      </p:to>
                                    </p:set>
                                    <p:animEffect transition="in" filter="blinds(horizontal)">
                                      <p:cBhvr>
                                        <p:cTn id="51"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52" fill="hold" display="0">
                  <p:stCondLst>
                    <p:cond delay="indefinite"/>
                  </p:stCondLst>
                  <p:endCondLst>
                    <p:cond evt="onPrev" delay="0">
                      <p:tgtEl>
                        <p:sldTgt/>
                      </p:tgtEl>
                    </p:cond>
                    <p:cond evt="onStopAudio" delay="0">
                      <p:tgtEl>
                        <p:sldTgt/>
                      </p:tgtEl>
                    </p:cond>
                  </p:endCondLst>
                </p:cTn>
                <p:tgtEl>
                  <p:spTgt spid="8"/>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rmAutofit/>
          </a:bodyPr>
          <a:lstStyle/>
          <a:p>
            <a:pPr algn="l"/>
            <a:r>
              <a:rPr lang="en-US" sz="3600" dirty="0" smtClean="0">
                <a:solidFill>
                  <a:srgbClr val="002060"/>
                </a:solidFill>
              </a:rPr>
              <a:t>Disclaimer</a:t>
            </a:r>
            <a:endParaRPr lang="en-US" sz="3600" dirty="0">
              <a:solidFill>
                <a:srgbClr val="002060"/>
              </a:solidFill>
            </a:endParaRPr>
          </a:p>
        </p:txBody>
      </p:sp>
      <p:sp>
        <p:nvSpPr>
          <p:cNvPr id="3" name="Content Placeholder 2"/>
          <p:cNvSpPr>
            <a:spLocks noGrp="1"/>
          </p:cNvSpPr>
          <p:nvPr>
            <p:ph idx="1"/>
          </p:nvPr>
        </p:nvSpPr>
        <p:spPr>
          <a:xfrm>
            <a:off x="457200" y="1295400"/>
            <a:ext cx="8229600" cy="5334000"/>
          </a:xfrm>
        </p:spPr>
        <p:txBody>
          <a:bodyPr>
            <a:normAutofit fontScale="55000" lnSpcReduction="20000"/>
          </a:bodyPr>
          <a:lstStyle/>
          <a:p>
            <a:r>
              <a:rPr lang="en-US" b="1" dirty="0"/>
              <a:t>This presentation was made for informational purposes only</a:t>
            </a:r>
            <a:r>
              <a:rPr lang="en-US" b="1" dirty="0" smtClean="0"/>
              <a:t>.</a:t>
            </a:r>
          </a:p>
          <a:p>
            <a:endParaRPr lang="en-US" b="1" dirty="0"/>
          </a:p>
          <a:p>
            <a:r>
              <a:rPr lang="en-US" b="1" dirty="0"/>
              <a:t>I am not providing legal advice to any user. </a:t>
            </a:r>
          </a:p>
          <a:p>
            <a:endParaRPr lang="en-US" b="1" dirty="0" smtClean="0"/>
          </a:p>
          <a:p>
            <a:r>
              <a:rPr lang="en-US" b="1" dirty="0" smtClean="0"/>
              <a:t>I </a:t>
            </a:r>
            <a:r>
              <a:rPr lang="en-US" b="1" dirty="0"/>
              <a:t>am not providing tax advice</a:t>
            </a:r>
            <a:r>
              <a:rPr lang="en-US" b="1" dirty="0" smtClean="0"/>
              <a:t>.</a:t>
            </a:r>
            <a:r>
              <a:rPr lang="en-US" b="1" dirty="0" smtClean="0"/>
              <a:t>  Presentation is subject to the Circular 230 Notice on the disclaimer portion of my blog.</a:t>
            </a:r>
          </a:p>
          <a:p>
            <a:endParaRPr lang="en-US" b="1" dirty="0" smtClean="0"/>
          </a:p>
          <a:p>
            <a:r>
              <a:rPr lang="en-US" b="1" dirty="0" smtClean="0"/>
              <a:t>This </a:t>
            </a:r>
            <a:r>
              <a:rPr lang="en-US" b="1" dirty="0"/>
              <a:t>presentation does not establish an attorney-client relationship between myself and the user.  </a:t>
            </a:r>
          </a:p>
          <a:p>
            <a:endParaRPr lang="en-US" b="1" dirty="0" smtClean="0"/>
          </a:p>
          <a:p>
            <a:r>
              <a:rPr lang="en-US" b="1" dirty="0" smtClean="0"/>
              <a:t>Any </a:t>
            </a:r>
            <a:r>
              <a:rPr lang="en-US" b="1" dirty="0"/>
              <a:t>discussion herein is not a substitute for seeking actual legal advice from a licensed attorney with knowledge of the rules and regulations governing the industry. </a:t>
            </a:r>
          </a:p>
          <a:p>
            <a:endParaRPr lang="en-US" b="1" dirty="0" smtClean="0"/>
          </a:p>
          <a:p>
            <a:r>
              <a:rPr lang="en-US" b="1" dirty="0" smtClean="0"/>
              <a:t>I </a:t>
            </a:r>
            <a:r>
              <a:rPr lang="en-US" b="1" dirty="0"/>
              <a:t>make no representations, guarantees, or warranties as to the accuracy, completeness, currency, or suitability of the information provided via this presentation. </a:t>
            </a:r>
          </a:p>
          <a:p>
            <a:endParaRPr lang="en-US" b="1" dirty="0" smtClean="0"/>
          </a:p>
          <a:p>
            <a:r>
              <a:rPr lang="en-US" b="1" dirty="0" smtClean="0"/>
              <a:t>This </a:t>
            </a:r>
            <a:r>
              <a:rPr lang="en-US" b="1" dirty="0"/>
              <a:t>may be considered to be “attorney advertising” in some jurisdictions. </a:t>
            </a:r>
          </a:p>
          <a:p>
            <a:pPr marL="0" indent="0">
              <a:buNone/>
            </a:pPr>
            <a:endParaRPr lang="en-US" dirty="0" smtClean="0"/>
          </a:p>
          <a:p>
            <a:endParaRPr lang="en-US" dirty="0"/>
          </a:p>
          <a:p>
            <a:endParaRPr lang="en-US" dirty="0" smtClean="0"/>
          </a:p>
          <a:p>
            <a:endParaRPr lang="en-US" dirty="0"/>
          </a:p>
        </p:txBody>
      </p:sp>
      <p:sp>
        <p:nvSpPr>
          <p:cNvPr id="4" name="Rectangle 3"/>
          <p:cNvSpPr/>
          <p:nvPr/>
        </p:nvSpPr>
        <p:spPr>
          <a:xfrm>
            <a:off x="533400" y="990600"/>
            <a:ext cx="8077200" cy="76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Footer Placeholder 6"/>
          <p:cNvSpPr>
            <a:spLocks noGrp="1"/>
          </p:cNvSpPr>
          <p:nvPr>
            <p:ph type="ftr" sz="quarter" idx="11"/>
          </p:nvPr>
        </p:nvSpPr>
        <p:spPr/>
        <p:txBody>
          <a:bodyPr/>
          <a:lstStyle/>
          <a:p>
            <a:r>
              <a:rPr lang="en-US" dirty="0" smtClean="0"/>
              <a:t>17 of 18</a:t>
            </a:r>
            <a:endParaRPr lang="en-US" dirty="0"/>
          </a:p>
        </p:txBody>
      </p:sp>
      <p:pic>
        <p:nvPicPr>
          <p:cNvPr id="8" name="~PP607.WAV">
            <a:hlinkClick r:id="" action="ppaction://media"/>
          </p:cNvPr>
          <p:cNvPicPr>
            <a:picLocks noRot="1" noChangeAspect="1"/>
          </p:cNvPicPr>
          <p:nvPr>
            <a:wavAudioFile r:embed="rId1" name="~PP607.WAV"/>
          </p:nvPr>
        </p:nvPicPr>
        <p:blipFill>
          <a:blip r:embed="rId3"/>
          <a:stretch>
            <a:fillRect/>
          </a:stretch>
        </p:blipFill>
        <p:spPr>
          <a:xfrm>
            <a:off x="8702675" y="6416675"/>
            <a:ext cx="304800" cy="304800"/>
          </a:xfrm>
          <a:prstGeom prst="rect">
            <a:avLst/>
          </a:prstGeom>
        </p:spPr>
      </p:pic>
    </p:spTree>
  </p:cSld>
  <p:clrMapOvr>
    <a:masterClrMapping/>
  </p:clrMapOvr>
  <p:transition advTm="453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8"/>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www.</a:t>
            </a:r>
            <a:r>
              <a:rPr lang="en-US" dirty="0" smtClean="0">
                <a:solidFill>
                  <a:srgbClr val="002060"/>
                </a:solidFill>
              </a:rPr>
              <a:t>hedgefundlawblog</a:t>
            </a:r>
            <a:r>
              <a:rPr lang="en-US" dirty="0" smtClean="0"/>
              <a:t>.com</a:t>
            </a:r>
            <a:endParaRPr lang="en-US" dirty="0"/>
          </a:p>
        </p:txBody>
      </p:sp>
      <p:sp>
        <p:nvSpPr>
          <p:cNvPr id="3" name="Subtitle 2"/>
          <p:cNvSpPr>
            <a:spLocks noGrp="1"/>
          </p:cNvSpPr>
          <p:nvPr>
            <p:ph type="subTitle" idx="1"/>
          </p:nvPr>
        </p:nvSpPr>
        <p:spPr/>
        <p:txBody>
          <a:bodyPr>
            <a:normAutofit/>
          </a:bodyPr>
          <a:lstStyle/>
          <a:p>
            <a:r>
              <a:rPr lang="en-US" sz="2000" dirty="0" smtClean="0"/>
              <a:t>Please send questions, comments or suggestions to </a:t>
            </a:r>
          </a:p>
          <a:p>
            <a:r>
              <a:rPr lang="en-US" sz="2000" dirty="0" smtClean="0"/>
              <a:t>Bart Mallon at</a:t>
            </a:r>
            <a:r>
              <a:rPr lang="en-US" sz="2000" dirty="0" smtClean="0">
                <a:solidFill>
                  <a:srgbClr val="002060"/>
                </a:solidFill>
              </a:rPr>
              <a:t> bartmallon@gmail.com</a:t>
            </a:r>
            <a:endParaRPr lang="en-US" sz="2000" dirty="0">
              <a:solidFill>
                <a:srgbClr val="002060"/>
              </a:solidFill>
            </a:endParaRPr>
          </a:p>
        </p:txBody>
      </p:sp>
      <p:sp>
        <p:nvSpPr>
          <p:cNvPr id="6" name="TextBox 5"/>
          <p:cNvSpPr txBox="1"/>
          <p:nvPr/>
        </p:nvSpPr>
        <p:spPr>
          <a:xfrm>
            <a:off x="5867400" y="6488668"/>
            <a:ext cx="3276600" cy="369332"/>
          </a:xfrm>
          <a:prstGeom prst="rect">
            <a:avLst/>
          </a:prstGeom>
          <a:noFill/>
        </p:spPr>
        <p:txBody>
          <a:bodyPr wrap="square" rtlCol="0">
            <a:spAutoFit/>
          </a:bodyPr>
          <a:lstStyle/>
          <a:p>
            <a:r>
              <a:rPr lang="en-US" dirty="0" smtClean="0"/>
              <a:t>© www.hedgefundlawblog.com</a:t>
            </a:r>
            <a:endParaRPr lang="en-US" dirty="0"/>
          </a:p>
        </p:txBody>
      </p:sp>
      <p:pic>
        <p:nvPicPr>
          <p:cNvPr id="7" name="~PP746.WAV">
            <a:hlinkClick r:id="" action="ppaction://media"/>
          </p:cNvPr>
          <p:cNvPicPr>
            <a:picLocks noRot="1" noChangeAspect="1"/>
          </p:cNvPicPr>
          <p:nvPr>
            <a:wavAudioFile r:embed="rId1" name="~PP746.WAV"/>
          </p:nvPr>
        </p:nvPicPr>
        <p:blipFill>
          <a:blip r:embed="rId3"/>
          <a:stretch>
            <a:fillRect/>
          </a:stretch>
        </p:blipFill>
        <p:spPr>
          <a:xfrm>
            <a:off x="8702675" y="6416675"/>
            <a:ext cx="304800" cy="304800"/>
          </a:xfrm>
          <a:prstGeom prst="rect">
            <a:avLst/>
          </a:prstGeom>
        </p:spPr>
      </p:pic>
    </p:spTree>
  </p:cSld>
  <p:clrMapOvr>
    <a:masterClrMapping/>
  </p:clrMapOvr>
  <p:transition advTm="3685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7"/>
                </p:tgtEl>
              </p:cMediaNode>
            </p:audi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2.1"/>
</p:tagLst>
</file>

<file path=ppt/tags/tag2.xml><?xml version="1.0" encoding="utf-8"?>
<p:tagLst xmlns:a="http://schemas.openxmlformats.org/drawingml/2006/main" xmlns:r="http://schemas.openxmlformats.org/officeDocument/2006/relationships" xmlns:p="http://schemas.openxmlformats.org/presentationml/2006/main">
  <p:tag name="TIMING" val="|0|27.2|1.4|3.8|28.9|37.7"/>
</p:tagLst>
</file>

<file path=ppt/tags/tag3.xml><?xml version="1.0" encoding="utf-8"?>
<p:tagLst xmlns:a="http://schemas.openxmlformats.org/drawingml/2006/main" xmlns:r="http://schemas.openxmlformats.org/officeDocument/2006/relationships" xmlns:p="http://schemas.openxmlformats.org/presentationml/2006/main">
  <p:tag name="TIMING" val="|2.5"/>
</p:tagLst>
</file>

<file path=ppt/tags/tag4.xml><?xml version="1.0" encoding="utf-8"?>
<p:tagLst xmlns:a="http://schemas.openxmlformats.org/drawingml/2006/main" xmlns:r="http://schemas.openxmlformats.org/officeDocument/2006/relationships" xmlns:p="http://schemas.openxmlformats.org/presentationml/2006/main">
  <p:tag name="TIMING" val="|5.7|31.9|34.6|23.2|48.3|51.4|19.2|81|46.8|16.1"/>
</p:tagLst>
</file>

<file path=ppt/tags/tag5.xml><?xml version="1.0" encoding="utf-8"?>
<p:tagLst xmlns:a="http://schemas.openxmlformats.org/drawingml/2006/main" xmlns:r="http://schemas.openxmlformats.org/officeDocument/2006/relationships" xmlns:p="http://schemas.openxmlformats.org/presentationml/2006/main">
  <p:tag name="TIMING" val="|31.3|18.1|9.5|34.4|7.8|5.6|17.7"/>
</p:tagLst>
</file>

<file path=ppt/tags/tag6.xml><?xml version="1.0" encoding="utf-8"?>
<p:tagLst xmlns:a="http://schemas.openxmlformats.org/drawingml/2006/main" xmlns:r="http://schemas.openxmlformats.org/officeDocument/2006/relationships" xmlns:p="http://schemas.openxmlformats.org/presentationml/2006/main">
  <p:tag name="TIMING" val="|4.8|9.2|5.6|7.6|8.3|38.6|29.8|7.8"/>
</p:tagLst>
</file>

<file path=ppt/tags/tag7.xml><?xml version="1.0" encoding="utf-8"?>
<p:tagLst xmlns:a="http://schemas.openxmlformats.org/drawingml/2006/main" xmlns:r="http://schemas.openxmlformats.org/officeDocument/2006/relationships" xmlns:p="http://schemas.openxmlformats.org/presentationml/2006/main">
  <p:tag name="TIMING" val="|4.1|16.5|10.2|53.9|8.2|17.2|10|102.1|9.7|50.6|23.3|6.9|8|20.9|15.2"/>
</p:tagLst>
</file>

<file path=ppt/tags/tag8.xml><?xml version="1.0" encoding="utf-8"?>
<p:tagLst xmlns:a="http://schemas.openxmlformats.org/drawingml/2006/main" xmlns:r="http://schemas.openxmlformats.org/officeDocument/2006/relationships" xmlns:p="http://schemas.openxmlformats.org/presentationml/2006/main">
  <p:tag name="TIMING" val="|5.9|13.3|27.1|35.8|13|15.5"/>
</p:tagLst>
</file>

<file path=ppt/tags/tag9.xml><?xml version="1.0" encoding="utf-8"?>
<p:tagLst xmlns:a="http://schemas.openxmlformats.org/drawingml/2006/main" xmlns:r="http://schemas.openxmlformats.org/officeDocument/2006/relationships" xmlns:p="http://schemas.openxmlformats.org/presentationml/2006/main">
  <p:tag name="TIMING" val="|2|66.7|24.6|17.4|21.2|10.8"/>
</p:tagLst>
</file>

<file path=ppt/tags/tag10.xml><?xml version="1.0" encoding="utf-8"?>
<p:tagLst xmlns:a="http://schemas.openxmlformats.org/drawingml/2006/main" xmlns:r="http://schemas.openxmlformats.org/officeDocument/2006/relationships" xmlns:p="http://schemas.openxmlformats.org/presentationml/2006/main">
  <p:tag name="TIMING" val="|1.3|39.8|5|7.7|2.6|5.4|11.6|3.6"/>
</p:tagLst>
</file>

<file path=ppt/tags/tag11.xml><?xml version="1.0" encoding="utf-8"?>
<p:tagLst xmlns:a="http://schemas.openxmlformats.org/drawingml/2006/main" xmlns:r="http://schemas.openxmlformats.org/officeDocument/2006/relationships" xmlns:p="http://schemas.openxmlformats.org/presentationml/2006/main">
  <p:tag name="TIMING" val="|7.8|12.3|34|43.2|16.3|25.4|24|35.2"/>
</p:tagLst>
</file>

<file path=ppt/tags/tag12.xml><?xml version="1.0" encoding="utf-8"?>
<p:tagLst xmlns:a="http://schemas.openxmlformats.org/drawingml/2006/main" xmlns:r="http://schemas.openxmlformats.org/officeDocument/2006/relationships" xmlns:p="http://schemas.openxmlformats.org/presentationml/2006/main">
  <p:tag name="TIMING" val="|7.3|52.2|19.2|22.8|2.2|1.4|21.5|10.1|20.5|36"/>
</p:tagLst>
</file>

<file path=ppt/tags/tag13.xml><?xml version="1.0" encoding="utf-8"?>
<p:tagLst xmlns:a="http://schemas.openxmlformats.org/drawingml/2006/main" xmlns:r="http://schemas.openxmlformats.org/officeDocument/2006/relationships" xmlns:p="http://schemas.openxmlformats.org/presentationml/2006/main">
  <p:tag name="TIMING" val="|27|24.8|19.8|9.1|20.4|13.8|4|2.3|1.3"/>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17067</TotalTime>
  <Words>2892</Words>
  <Application>Microsoft Office PowerPoint</Application>
  <PresentationFormat>On-screen Show (4:3)</PresentationFormat>
  <Paragraphs>440</Paragraphs>
  <Slides>18</Slides>
  <Notes>10</Notes>
  <HiddenSlides>0</HiddenSlides>
  <MMClips>18</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Office Theme</vt:lpstr>
      <vt:lpstr>Starting a Hedge Fund in 2009</vt:lpstr>
      <vt:lpstr>Overview</vt:lpstr>
      <vt:lpstr>Slide 3</vt:lpstr>
      <vt:lpstr>Hedge Fund Characteristics</vt:lpstr>
      <vt:lpstr>Basic Fund Structure</vt:lpstr>
      <vt:lpstr>Structural Issues</vt:lpstr>
      <vt:lpstr>Hedge Fund Laws</vt:lpstr>
      <vt:lpstr>Regulation D</vt:lpstr>
      <vt:lpstr>Hedge Fund Investors</vt:lpstr>
      <vt:lpstr>Registration</vt:lpstr>
      <vt:lpstr>Hedge Fund Service Providers</vt:lpstr>
      <vt:lpstr>Hedge Fund Timeline</vt:lpstr>
      <vt:lpstr>Offering Documents</vt:lpstr>
      <vt:lpstr>Costs to Start a Fund</vt:lpstr>
      <vt:lpstr>Raising Capital</vt:lpstr>
      <vt:lpstr>Other Issues</vt:lpstr>
      <vt:lpstr>Disclaimer</vt:lpstr>
      <vt:lpstr>www.hedgefundlawblog.com</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Starting a Hedge Fund in 2009</dc:title>
  <dc:creator>Bart Mallon</dc:creator>
  <cp:lastModifiedBy>Bart Mallon</cp:lastModifiedBy>
  <cp:revision>56</cp:revision>
  <dcterms:created xsi:type="dcterms:W3CDTF">2009-02-05T23:22:36Z</dcterms:created>
  <dcterms:modified xsi:type="dcterms:W3CDTF">2009-02-26T02:20:22Z</dcterms:modified>
</cp:coreProperties>
</file>